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321" r:id="rId3"/>
    <p:sldId id="353" r:id="rId4"/>
    <p:sldId id="364" r:id="rId5"/>
    <p:sldId id="362" r:id="rId6"/>
    <p:sldId id="371" r:id="rId7"/>
    <p:sldId id="374" r:id="rId8"/>
    <p:sldId id="348" r:id="rId9"/>
    <p:sldId id="360" r:id="rId10"/>
    <p:sldId id="375" r:id="rId11"/>
    <p:sldId id="350" r:id="rId12"/>
    <p:sldId id="376" r:id="rId13"/>
    <p:sldId id="351" r:id="rId14"/>
    <p:sldId id="318" r:id="rId15"/>
    <p:sldId id="357" r:id="rId16"/>
    <p:sldId id="370" r:id="rId17"/>
    <p:sldId id="365" r:id="rId18"/>
    <p:sldId id="349" r:id="rId19"/>
    <p:sldId id="352" r:id="rId20"/>
    <p:sldId id="347" r:id="rId21"/>
    <p:sldId id="377" r:id="rId22"/>
    <p:sldId id="378" r:id="rId23"/>
    <p:sldId id="379" r:id="rId24"/>
    <p:sldId id="380" r:id="rId25"/>
    <p:sldId id="381" r:id="rId26"/>
    <p:sldId id="355" r:id="rId27"/>
    <p:sldId id="354" r:id="rId28"/>
    <p:sldId id="308" r:id="rId29"/>
    <p:sldId id="269" r:id="rId30"/>
    <p:sldId id="268" r:id="rId31"/>
    <p:sldId id="264" r:id="rId32"/>
    <p:sldId id="326" r:id="rId33"/>
    <p:sldId id="330" r:id="rId34"/>
    <p:sldId id="327" r:id="rId35"/>
    <p:sldId id="382" r:id="rId36"/>
    <p:sldId id="328" r:id="rId37"/>
    <p:sldId id="331" r:id="rId38"/>
    <p:sldId id="366" r:id="rId39"/>
    <p:sldId id="333" r:id="rId40"/>
    <p:sldId id="332" r:id="rId41"/>
    <p:sldId id="334" r:id="rId42"/>
    <p:sldId id="335" r:id="rId43"/>
    <p:sldId id="336" r:id="rId44"/>
    <p:sldId id="337" r:id="rId45"/>
    <p:sldId id="338" r:id="rId46"/>
    <p:sldId id="312" r:id="rId47"/>
    <p:sldId id="313" r:id="rId48"/>
    <p:sldId id="314" r:id="rId49"/>
    <p:sldId id="368" r:id="rId50"/>
    <p:sldId id="373" r:id="rId51"/>
    <p:sldId id="372" r:id="rId52"/>
    <p:sldId id="383" r:id="rId53"/>
  </p:sldIdLst>
  <p:sldSz cx="9144000" cy="6858000" type="screen4x3"/>
  <p:notesSz cx="6858000" cy="9144000"/>
  <p:custDataLst>
    <p:tags r:id="rId55"/>
  </p:custDataLst>
  <p:defaultTextStyle>
    <a:defPPr>
      <a:defRPr lang="en-US"/>
    </a:defPPr>
    <a:lvl1pPr algn="l" rtl="0" fontAlgn="base">
      <a:spcBef>
        <a:spcPct val="0"/>
      </a:spcBef>
      <a:spcAft>
        <a:spcPct val="0"/>
      </a:spcAft>
      <a:defRPr kern="1200">
        <a:solidFill>
          <a:schemeClr val="tx1"/>
        </a:solidFill>
        <a:latin typeface="Arial" charset="0"/>
        <a:ea typeface="ヒラギノ角ゴ ProN W3" charset="-128"/>
        <a:cs typeface="+mn-cs"/>
      </a:defRPr>
    </a:lvl1pPr>
    <a:lvl2pPr marL="457200" algn="l" rtl="0" fontAlgn="base">
      <a:spcBef>
        <a:spcPct val="0"/>
      </a:spcBef>
      <a:spcAft>
        <a:spcPct val="0"/>
      </a:spcAft>
      <a:defRPr kern="1200">
        <a:solidFill>
          <a:schemeClr val="tx1"/>
        </a:solidFill>
        <a:latin typeface="Arial" charset="0"/>
        <a:ea typeface="ヒラギノ角ゴ ProN W3" charset="-128"/>
        <a:cs typeface="+mn-cs"/>
      </a:defRPr>
    </a:lvl2pPr>
    <a:lvl3pPr marL="914400" algn="l" rtl="0" fontAlgn="base">
      <a:spcBef>
        <a:spcPct val="0"/>
      </a:spcBef>
      <a:spcAft>
        <a:spcPct val="0"/>
      </a:spcAft>
      <a:defRPr kern="1200">
        <a:solidFill>
          <a:schemeClr val="tx1"/>
        </a:solidFill>
        <a:latin typeface="Arial" charset="0"/>
        <a:ea typeface="ヒラギノ角ゴ ProN W3" charset="-128"/>
        <a:cs typeface="+mn-cs"/>
      </a:defRPr>
    </a:lvl3pPr>
    <a:lvl4pPr marL="1371600" algn="l" rtl="0" fontAlgn="base">
      <a:spcBef>
        <a:spcPct val="0"/>
      </a:spcBef>
      <a:spcAft>
        <a:spcPct val="0"/>
      </a:spcAft>
      <a:defRPr kern="1200">
        <a:solidFill>
          <a:schemeClr val="tx1"/>
        </a:solidFill>
        <a:latin typeface="Arial" charset="0"/>
        <a:ea typeface="ヒラギノ角ゴ ProN W3" charset="-128"/>
        <a:cs typeface="+mn-cs"/>
      </a:defRPr>
    </a:lvl4pPr>
    <a:lvl5pPr marL="1828800" algn="l" rtl="0" fontAlgn="base">
      <a:spcBef>
        <a:spcPct val="0"/>
      </a:spcBef>
      <a:spcAft>
        <a:spcPct val="0"/>
      </a:spcAft>
      <a:defRPr kern="1200">
        <a:solidFill>
          <a:schemeClr val="tx1"/>
        </a:solidFill>
        <a:latin typeface="Arial" charset="0"/>
        <a:ea typeface="ヒラギノ角ゴ ProN W3" charset="-128"/>
        <a:cs typeface="+mn-cs"/>
      </a:defRPr>
    </a:lvl5pPr>
    <a:lvl6pPr marL="2286000" algn="l" defTabSz="914400" rtl="0" eaLnBrk="1" latinLnBrk="0" hangingPunct="1">
      <a:defRPr kern="1200">
        <a:solidFill>
          <a:schemeClr val="tx1"/>
        </a:solidFill>
        <a:latin typeface="Arial" charset="0"/>
        <a:ea typeface="ヒラギノ角ゴ ProN W3" charset="-128"/>
        <a:cs typeface="+mn-cs"/>
      </a:defRPr>
    </a:lvl6pPr>
    <a:lvl7pPr marL="2743200" algn="l" defTabSz="914400" rtl="0" eaLnBrk="1" latinLnBrk="0" hangingPunct="1">
      <a:defRPr kern="1200">
        <a:solidFill>
          <a:schemeClr val="tx1"/>
        </a:solidFill>
        <a:latin typeface="Arial" charset="0"/>
        <a:ea typeface="ヒラギノ角ゴ ProN W3" charset="-128"/>
        <a:cs typeface="+mn-cs"/>
      </a:defRPr>
    </a:lvl7pPr>
    <a:lvl8pPr marL="3200400" algn="l" defTabSz="914400" rtl="0" eaLnBrk="1" latinLnBrk="0" hangingPunct="1">
      <a:defRPr kern="1200">
        <a:solidFill>
          <a:schemeClr val="tx1"/>
        </a:solidFill>
        <a:latin typeface="Arial" charset="0"/>
        <a:ea typeface="ヒラギノ角ゴ ProN W3" charset="-128"/>
        <a:cs typeface="+mn-cs"/>
      </a:defRPr>
    </a:lvl8pPr>
    <a:lvl9pPr marL="3657600" algn="l" defTabSz="914400" rtl="0" eaLnBrk="1" latinLnBrk="0" hangingPunct="1">
      <a:defRPr kern="1200">
        <a:solidFill>
          <a:schemeClr val="tx1"/>
        </a:solidFill>
        <a:latin typeface="Arial" charset="0"/>
        <a:ea typeface="ヒラギノ角ゴ ProN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818" autoAdjust="0"/>
    <p:restoredTop sz="75254" autoAdjust="0"/>
  </p:normalViewPr>
  <p:slideViewPr>
    <p:cSldViewPr>
      <p:cViewPr varScale="1">
        <p:scale>
          <a:sx n="57" d="100"/>
          <a:sy n="57" d="100"/>
        </p:scale>
        <p:origin x="-90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39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s.yearley\Dropbox\Kaitlin\Pre%20and%20Post%20Assessment%20Resul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CA"/>
  <c:clrMapOvr bg1="lt1" tx1="dk1" bg2="lt2" tx2="dk2" accent1="accent1" accent2="accent2" accent3="accent3" accent4="accent4" accent5="accent5" accent6="accent6" hlink="hlink" folHlink="folHlink"/>
  <c:chart>
    <c:title>
      <c:tx>
        <c:rich>
          <a:bodyPr/>
          <a:lstStyle/>
          <a:p>
            <a:pPr>
              <a:defRPr/>
            </a:pPr>
            <a:r>
              <a:rPr lang="en-US"/>
              <a:t>Growth in Achievement</a:t>
            </a:r>
          </a:p>
        </c:rich>
      </c:tx>
      <c:layout/>
    </c:title>
    <c:plotArea>
      <c:layout/>
      <c:scatterChart>
        <c:scatterStyle val="lineMarker"/>
        <c:ser>
          <c:idx val="5"/>
          <c:order val="0"/>
          <c:tx>
            <c:strRef>
              <c:f>amalgmated!$E$1</c:f>
              <c:strCache>
                <c:ptCount val="1"/>
                <c:pt idx="0">
                  <c:v>Post %</c:v>
                </c:pt>
              </c:strCache>
            </c:strRef>
          </c:tx>
          <c:spPr>
            <a:ln w="28575">
              <a:noFill/>
            </a:ln>
          </c:spPr>
          <c:trendline>
            <c:trendlineType val="linear"/>
          </c:trendline>
          <c:xVal>
            <c:numRef>
              <c:f>amalgmated!$C$2:$C$74</c:f>
              <c:numCache>
                <c:formatCode>0%</c:formatCode>
                <c:ptCount val="73"/>
                <c:pt idx="0">
                  <c:v>0.30000000000000027</c:v>
                </c:pt>
                <c:pt idx="1">
                  <c:v>0.15000000000000013</c:v>
                </c:pt>
                <c:pt idx="2">
                  <c:v>0.5</c:v>
                </c:pt>
                <c:pt idx="3">
                  <c:v>0.5</c:v>
                </c:pt>
                <c:pt idx="5">
                  <c:v>0.55000000000000004</c:v>
                </c:pt>
                <c:pt idx="6">
                  <c:v>0.35000000000000026</c:v>
                </c:pt>
                <c:pt idx="8">
                  <c:v>0.5</c:v>
                </c:pt>
                <c:pt idx="9">
                  <c:v>0.35000000000000026</c:v>
                </c:pt>
                <c:pt idx="10">
                  <c:v>0.35000000000000026</c:v>
                </c:pt>
                <c:pt idx="11">
                  <c:v>0.25</c:v>
                </c:pt>
                <c:pt idx="12">
                  <c:v>0.1</c:v>
                </c:pt>
                <c:pt idx="13">
                  <c:v>0.30000000000000027</c:v>
                </c:pt>
                <c:pt idx="14">
                  <c:v>0.30000000000000027</c:v>
                </c:pt>
                <c:pt idx="15">
                  <c:v>0.45</c:v>
                </c:pt>
                <c:pt idx="16">
                  <c:v>0.1</c:v>
                </c:pt>
                <c:pt idx="17">
                  <c:v>0.45</c:v>
                </c:pt>
                <c:pt idx="18">
                  <c:v>0.30000000000000027</c:v>
                </c:pt>
                <c:pt idx="19">
                  <c:v>0.15000000000000013</c:v>
                </c:pt>
                <c:pt idx="20">
                  <c:v>0.25</c:v>
                </c:pt>
                <c:pt idx="21">
                  <c:v>0.55000000000000004</c:v>
                </c:pt>
                <c:pt idx="23">
                  <c:v>0.5</c:v>
                </c:pt>
                <c:pt idx="26">
                  <c:v>0.75000000000000056</c:v>
                </c:pt>
                <c:pt idx="27">
                  <c:v>0.85000000000000053</c:v>
                </c:pt>
                <c:pt idx="28">
                  <c:v>0.70000000000000051</c:v>
                </c:pt>
                <c:pt idx="29">
                  <c:v>0.60000000000000053</c:v>
                </c:pt>
                <c:pt idx="30">
                  <c:v>0.55000000000000004</c:v>
                </c:pt>
                <c:pt idx="31">
                  <c:v>0.70000000000000051</c:v>
                </c:pt>
                <c:pt idx="32">
                  <c:v>0.60000000000000053</c:v>
                </c:pt>
                <c:pt idx="33">
                  <c:v>0.60000000000000053</c:v>
                </c:pt>
                <c:pt idx="34">
                  <c:v>0.6500000000000008</c:v>
                </c:pt>
                <c:pt idx="35">
                  <c:v>0.55000000000000004</c:v>
                </c:pt>
                <c:pt idx="36">
                  <c:v>0.45</c:v>
                </c:pt>
                <c:pt idx="37">
                  <c:v>0.8</c:v>
                </c:pt>
                <c:pt idx="38">
                  <c:v>0.60000000000000053</c:v>
                </c:pt>
                <c:pt idx="39">
                  <c:v>0.9</c:v>
                </c:pt>
                <c:pt idx="40">
                  <c:v>1</c:v>
                </c:pt>
                <c:pt idx="41">
                  <c:v>0.95000000000000051</c:v>
                </c:pt>
                <c:pt idx="42">
                  <c:v>0.95000000000000051</c:v>
                </c:pt>
                <c:pt idx="43">
                  <c:v>0.8</c:v>
                </c:pt>
                <c:pt idx="44">
                  <c:v>0.75000000000000056</c:v>
                </c:pt>
                <c:pt idx="45">
                  <c:v>0.60000000000000053</c:v>
                </c:pt>
                <c:pt idx="46">
                  <c:v>0.25</c:v>
                </c:pt>
                <c:pt idx="47">
                  <c:v>0.4</c:v>
                </c:pt>
                <c:pt idx="49">
                  <c:v>0.30000000000000027</c:v>
                </c:pt>
                <c:pt idx="50">
                  <c:v>0.55000000000000004</c:v>
                </c:pt>
                <c:pt idx="51">
                  <c:v>0.2</c:v>
                </c:pt>
                <c:pt idx="52">
                  <c:v>0.30000000000000027</c:v>
                </c:pt>
                <c:pt idx="53">
                  <c:v>0.4</c:v>
                </c:pt>
                <c:pt idx="54">
                  <c:v>0.35000000000000026</c:v>
                </c:pt>
                <c:pt idx="55">
                  <c:v>0.60000000000000053</c:v>
                </c:pt>
                <c:pt idx="57">
                  <c:v>0.45</c:v>
                </c:pt>
                <c:pt idx="59">
                  <c:v>0.4</c:v>
                </c:pt>
                <c:pt idx="60">
                  <c:v>0.4</c:v>
                </c:pt>
                <c:pt idx="61">
                  <c:v>0.55000000000000004</c:v>
                </c:pt>
                <c:pt idx="62">
                  <c:v>0.4</c:v>
                </c:pt>
                <c:pt idx="63">
                  <c:v>0.30000000000000027</c:v>
                </c:pt>
                <c:pt idx="64">
                  <c:v>0.6500000000000008</c:v>
                </c:pt>
                <c:pt idx="65">
                  <c:v>0.15000000000000013</c:v>
                </c:pt>
                <c:pt idx="67">
                  <c:v>0.30000000000000027</c:v>
                </c:pt>
                <c:pt idx="70">
                  <c:v>0.30000000000000027</c:v>
                </c:pt>
                <c:pt idx="71">
                  <c:v>0.5</c:v>
                </c:pt>
                <c:pt idx="72">
                  <c:v>0.4</c:v>
                </c:pt>
              </c:numCache>
            </c:numRef>
          </c:xVal>
          <c:yVal>
            <c:numRef>
              <c:f>amalgmated!$E$2:$E$74</c:f>
              <c:numCache>
                <c:formatCode>0%</c:formatCode>
                <c:ptCount val="73"/>
                <c:pt idx="0">
                  <c:v>1.2380952380952379</c:v>
                </c:pt>
                <c:pt idx="1">
                  <c:v>0.1904761904761913</c:v>
                </c:pt>
                <c:pt idx="2">
                  <c:v>0.61904761904761951</c:v>
                </c:pt>
                <c:pt idx="3">
                  <c:v>0.92857142857142905</c:v>
                </c:pt>
                <c:pt idx="5">
                  <c:v>0.78571428571428559</c:v>
                </c:pt>
                <c:pt idx="6">
                  <c:v>0.61904761904761951</c:v>
                </c:pt>
                <c:pt idx="8">
                  <c:v>0.83333333333333304</c:v>
                </c:pt>
                <c:pt idx="9">
                  <c:v>0.80952380952381053</c:v>
                </c:pt>
                <c:pt idx="10">
                  <c:v>0.59523809523809523</c:v>
                </c:pt>
                <c:pt idx="11">
                  <c:v>0.59523809523809523</c:v>
                </c:pt>
                <c:pt idx="12">
                  <c:v>0.40476190476190499</c:v>
                </c:pt>
                <c:pt idx="13">
                  <c:v>0.69047619047619124</c:v>
                </c:pt>
                <c:pt idx="14">
                  <c:v>0.5</c:v>
                </c:pt>
                <c:pt idx="15">
                  <c:v>0.83333333333333304</c:v>
                </c:pt>
                <c:pt idx="16">
                  <c:v>0.38095238095238143</c:v>
                </c:pt>
                <c:pt idx="17">
                  <c:v>0.66666666666666752</c:v>
                </c:pt>
                <c:pt idx="18">
                  <c:v>9.5238095238095261E-2</c:v>
                </c:pt>
                <c:pt idx="19">
                  <c:v>0.5</c:v>
                </c:pt>
                <c:pt idx="20">
                  <c:v>0.61904761904761951</c:v>
                </c:pt>
                <c:pt idx="21">
                  <c:v>0.92857142857142905</c:v>
                </c:pt>
                <c:pt idx="23">
                  <c:v>0.80952380952381053</c:v>
                </c:pt>
                <c:pt idx="26">
                  <c:v>0.97619047619047716</c:v>
                </c:pt>
                <c:pt idx="27">
                  <c:v>0.97619047619047716</c:v>
                </c:pt>
                <c:pt idx="28">
                  <c:v>0.97619047619047716</c:v>
                </c:pt>
                <c:pt idx="29">
                  <c:v>0.66666666666666752</c:v>
                </c:pt>
                <c:pt idx="30">
                  <c:v>0.92857142857142905</c:v>
                </c:pt>
                <c:pt idx="31">
                  <c:v>0.85714285714285754</c:v>
                </c:pt>
                <c:pt idx="32">
                  <c:v>0.952380952380952</c:v>
                </c:pt>
                <c:pt idx="33">
                  <c:v>0.59523809523809523</c:v>
                </c:pt>
                <c:pt idx="34">
                  <c:v>0.88095238095238038</c:v>
                </c:pt>
                <c:pt idx="35">
                  <c:v>0.90476190476190443</c:v>
                </c:pt>
                <c:pt idx="36">
                  <c:v>0.85714285714285754</c:v>
                </c:pt>
                <c:pt idx="37">
                  <c:v>0.952380952380952</c:v>
                </c:pt>
                <c:pt idx="38">
                  <c:v>0.66666666666666752</c:v>
                </c:pt>
                <c:pt idx="39">
                  <c:v>0.97619047619047716</c:v>
                </c:pt>
                <c:pt idx="40">
                  <c:v>0.97619047619047716</c:v>
                </c:pt>
                <c:pt idx="41">
                  <c:v>0.88095238095238038</c:v>
                </c:pt>
                <c:pt idx="42">
                  <c:v>0.97619047619047716</c:v>
                </c:pt>
                <c:pt idx="43">
                  <c:v>0.90476190476190443</c:v>
                </c:pt>
                <c:pt idx="44">
                  <c:v>0.78571428571428559</c:v>
                </c:pt>
                <c:pt idx="45">
                  <c:v>0.52380952380952395</c:v>
                </c:pt>
                <c:pt idx="46">
                  <c:v>0.40476190476190499</c:v>
                </c:pt>
                <c:pt idx="47">
                  <c:v>0.69047619047619124</c:v>
                </c:pt>
                <c:pt idx="49">
                  <c:v>0.40476190476190499</c:v>
                </c:pt>
                <c:pt idx="50">
                  <c:v>0.64285714285714302</c:v>
                </c:pt>
                <c:pt idx="51">
                  <c:v>0.88095238095238038</c:v>
                </c:pt>
                <c:pt idx="52">
                  <c:v>0.45238095238095255</c:v>
                </c:pt>
                <c:pt idx="53">
                  <c:v>0.78571428571428559</c:v>
                </c:pt>
                <c:pt idx="54">
                  <c:v>0.40476190476190499</c:v>
                </c:pt>
                <c:pt idx="55">
                  <c:v>0.90476190476190443</c:v>
                </c:pt>
                <c:pt idx="57">
                  <c:v>0.76190476190476197</c:v>
                </c:pt>
                <c:pt idx="59">
                  <c:v>0.88095238095238038</c:v>
                </c:pt>
                <c:pt idx="60">
                  <c:v>0.71428571428571452</c:v>
                </c:pt>
                <c:pt idx="61">
                  <c:v>0.78571428571428559</c:v>
                </c:pt>
                <c:pt idx="62">
                  <c:v>0.76190476190476197</c:v>
                </c:pt>
                <c:pt idx="63">
                  <c:v>0.88095238095238038</c:v>
                </c:pt>
                <c:pt idx="64">
                  <c:v>0.78571428571428559</c:v>
                </c:pt>
                <c:pt idx="65">
                  <c:v>0.61904761904761951</c:v>
                </c:pt>
                <c:pt idx="67">
                  <c:v>0.80952380952381053</c:v>
                </c:pt>
                <c:pt idx="70">
                  <c:v>0.7380952380952388</c:v>
                </c:pt>
                <c:pt idx="71">
                  <c:v>0.66666666666666752</c:v>
                </c:pt>
                <c:pt idx="72">
                  <c:v>0.66666666666666752</c:v>
                </c:pt>
              </c:numCache>
            </c:numRef>
          </c:yVal>
        </c:ser>
        <c:axId val="80231808"/>
        <c:axId val="107718144"/>
      </c:scatterChart>
      <c:valAx>
        <c:axId val="80231808"/>
        <c:scaling>
          <c:orientation val="minMax"/>
          <c:max val="1"/>
          <c:min val="0"/>
        </c:scaling>
        <c:axPos val="b"/>
        <c:title>
          <c:tx>
            <c:rich>
              <a:bodyPr/>
              <a:lstStyle/>
              <a:p>
                <a:pPr>
                  <a:defRPr/>
                </a:pPr>
                <a:r>
                  <a:rPr lang="en-CA"/>
                  <a:t>Pre Percentqge</a:t>
                </a:r>
              </a:p>
            </c:rich>
          </c:tx>
          <c:layout/>
        </c:title>
        <c:numFmt formatCode="0%" sourceLinked="1"/>
        <c:tickLblPos val="nextTo"/>
        <c:crossAx val="107718144"/>
        <c:crosses val="autoZero"/>
        <c:crossBetween val="midCat"/>
        <c:majorUnit val="0.1"/>
      </c:valAx>
      <c:valAx>
        <c:axId val="107718144"/>
        <c:scaling>
          <c:orientation val="minMax"/>
          <c:max val="1"/>
          <c:min val="0"/>
        </c:scaling>
        <c:axPos val="l"/>
        <c:majorGridlines/>
        <c:title>
          <c:tx>
            <c:rich>
              <a:bodyPr rot="0" vert="wordArtVert"/>
              <a:lstStyle/>
              <a:p>
                <a:pPr>
                  <a:defRPr/>
                </a:pPr>
                <a:r>
                  <a:rPr lang="en-US"/>
                  <a:t>post Percentage</a:t>
                </a:r>
              </a:p>
            </c:rich>
          </c:tx>
          <c:layout/>
        </c:title>
        <c:numFmt formatCode="0%" sourceLinked="1"/>
        <c:tickLblPos val="nextTo"/>
        <c:crossAx val="80231808"/>
        <c:crosses val="autoZero"/>
        <c:crossBetween val="midCat"/>
        <c:majorUnit val="0.1"/>
      </c:valAx>
    </c:plotArea>
    <c:plotVisOnly val="1"/>
    <c:dispBlanksAs val="gap"/>
  </c:chart>
  <c:externalData r:id="rId2"/>
  <c:userShapes r:id="rId3"/>
</c:chartSpace>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drawing1.xml><?xml version="1.0" encoding="utf-8"?>
<c:userShapes xmlns:c="http://schemas.openxmlformats.org/drawingml/2006/chart">
  <cdr:relSizeAnchor xmlns:cdr="http://schemas.openxmlformats.org/drawingml/2006/chartDrawing">
    <cdr:from>
      <cdr:x>0.09</cdr:x>
      <cdr:y>0.09091</cdr:y>
    </cdr:from>
    <cdr:to>
      <cdr:x>0.96667</cdr:x>
      <cdr:y>0.90097</cdr:y>
    </cdr:to>
    <cdr:cxnSp macro="">
      <cdr:nvCxnSpPr>
        <cdr:cNvPr id="3" name="Straight Connector 2"/>
        <cdr:cNvCxnSpPr/>
      </cdr:nvCxnSpPr>
      <cdr:spPr>
        <a:xfrm xmlns:a="http://schemas.openxmlformats.org/drawingml/2006/main" flipV="1">
          <a:off x="771525" y="533400"/>
          <a:ext cx="7515225" cy="4752975"/>
        </a:xfrm>
        <a:prstGeom xmlns:a="http://schemas.openxmlformats.org/drawingml/2006/main" prst="line">
          <a:avLst/>
        </a:prstGeom>
        <a:ln xmlns:a="http://schemas.openxmlformats.org/drawingml/2006/main">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0.09615</cdr:x>
      <cdr:y>0.49333</cdr:y>
    </cdr:from>
    <cdr:to>
      <cdr:x>0.98077</cdr:x>
      <cdr:y>0.49511</cdr:y>
    </cdr:to>
    <cdr:cxnSp macro="">
      <cdr:nvCxnSpPr>
        <cdr:cNvPr id="6" name="Straight Connector 5"/>
        <cdr:cNvCxnSpPr/>
      </cdr:nvCxnSpPr>
      <cdr:spPr>
        <a:xfrm xmlns:a="http://schemas.openxmlformats.org/drawingml/2006/main" flipV="1">
          <a:off x="762000" y="2643189"/>
          <a:ext cx="7010400" cy="9525"/>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0.52644</cdr:x>
      <cdr:y>0.11191</cdr:y>
    </cdr:from>
    <cdr:to>
      <cdr:x>0.53125</cdr:x>
      <cdr:y>0.90125</cdr:y>
    </cdr:to>
    <cdr:cxnSp macro="">
      <cdr:nvCxnSpPr>
        <cdr:cNvPr id="7" name="Straight Connector 6"/>
        <cdr:cNvCxnSpPr/>
      </cdr:nvCxnSpPr>
      <cdr:spPr>
        <a:xfrm xmlns:a="http://schemas.openxmlformats.org/drawingml/2006/main">
          <a:off x="3567703" y="527387"/>
          <a:ext cx="32598" cy="371995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US"/>
          </a:p>
        </p:txBody>
      </p:sp>
      <p:sp>
        <p:nvSpPr>
          <p:cNvPr id="542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mn-ea"/>
                <a:cs typeface="Arial" charset="0"/>
              </a:defRPr>
            </a:lvl1pPr>
          </a:lstStyle>
          <a:p>
            <a:pPr>
              <a:defRPr/>
            </a:pPr>
            <a:fld id="{EA3E459A-DED4-48AE-98D4-3B78CE42D32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r>
              <a:rPr lang="en-CA" smtClean="0"/>
              <a:t>Consolidating key messages</a:t>
            </a:r>
          </a:p>
          <a:p>
            <a:pPr eaLnBrk="1" hangingPunct="1"/>
            <a:r>
              <a:rPr lang="en-CA" smtClean="0"/>
              <a:t>Connecting the dots</a:t>
            </a:r>
          </a:p>
          <a:p>
            <a:pPr eaLnBrk="1" hangingPunct="1"/>
            <a:r>
              <a:rPr lang="en-CA" smtClean="0"/>
              <a:t>Gathering data to inform the ministry’s next steps in supporting mathematics implementation</a:t>
            </a:r>
          </a:p>
          <a:p>
            <a:pPr eaLnBrk="1" hangingPunct="1"/>
            <a:r>
              <a:rPr lang="en-CA" smtClean="0"/>
              <a:t>Helping you reflect on your learning and next steps </a:t>
            </a:r>
            <a:br>
              <a:rPr lang="en-CA" smtClean="0"/>
            </a:br>
            <a:endParaRPr lang="en-CA" smtClean="0"/>
          </a:p>
          <a:p>
            <a:pPr eaLnBrk="1" hangingPunct="1"/>
            <a:r>
              <a:rPr lang="en-CA" smtClean="0"/>
              <a:t>Let’s start with our Math Myths.</a:t>
            </a:r>
          </a:p>
          <a:p>
            <a:pPr eaLnBrk="1" hangingPunct="1"/>
            <a:r>
              <a:rPr lang="en-US" smtClean="0"/>
              <a:t>  </a:t>
            </a:r>
          </a:p>
          <a:p>
            <a:endParaRPr lang="en-CA" smtClean="0"/>
          </a:p>
        </p:txBody>
      </p:sp>
      <p:sp>
        <p:nvSpPr>
          <p:cNvPr id="55300" name="Slide Number Placeholder 3"/>
          <p:cNvSpPr>
            <a:spLocks noGrp="1"/>
          </p:cNvSpPr>
          <p:nvPr>
            <p:ph type="sldNum" sz="quarter" idx="5"/>
          </p:nvPr>
        </p:nvSpPr>
        <p:spPr>
          <a:noFill/>
        </p:spPr>
        <p:txBody>
          <a:bodyPr/>
          <a:lstStyle/>
          <a:p>
            <a:fld id="{FE1DF72B-E1E2-40BB-AE55-5D3E66CE5675}" type="slidenum">
              <a:rPr lang="en-US" smtClean="0">
                <a:ea typeface="ヒラギノ角ゴ ProN W3" charset="-128"/>
              </a:rPr>
              <a:pPr/>
              <a:t>1</a:t>
            </a:fld>
            <a:endParaRPr lang="en-US" smtClean="0">
              <a:ea typeface="ヒラギノ角ゴ ProN W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CA" dirty="0" smtClean="0"/>
              <a:t>By posing this statements as a myth, we wanted to refute some peoples’ belief that “only </a:t>
            </a:r>
            <a:r>
              <a:rPr lang="en-CA" dirty="0" err="1" smtClean="0"/>
              <a:t>Bansho</a:t>
            </a:r>
            <a:r>
              <a:rPr lang="en-CA" dirty="0" smtClean="0"/>
              <a:t>, Gallery Walk, and Math Congress are effective consolidation strategies”.</a:t>
            </a:r>
          </a:p>
          <a:p>
            <a:pPr>
              <a:defRPr/>
            </a:pPr>
            <a:r>
              <a:rPr lang="en-CA" dirty="0" smtClean="0"/>
              <a:t>We also wanted to refute the idea that “our curriculum privileges problem solving over skill development” .</a:t>
            </a:r>
          </a:p>
          <a:p>
            <a:pPr>
              <a:defRPr/>
            </a:pPr>
            <a:endParaRPr lang="en-CA" dirty="0" smtClean="0"/>
          </a:p>
          <a:p>
            <a:pPr>
              <a:defRPr/>
            </a:pPr>
            <a:r>
              <a:rPr lang="en-CA" dirty="0" smtClean="0"/>
              <a:t>The only hesitation about the statement that we heard from </a:t>
            </a:r>
            <a:r>
              <a:rPr lang="en-CA" dirty="0" err="1" smtClean="0"/>
              <a:t>CAMPPPers</a:t>
            </a:r>
            <a:r>
              <a:rPr lang="en-CA" dirty="0" smtClean="0"/>
              <a:t> had to do with the conflict between a generalized belief that “one size can’t fit all” and the wording of this myth statement. We have handouts that show that the 3-part lesson structure does NOT call for all lessons to be of the same type.</a:t>
            </a:r>
          </a:p>
          <a:p>
            <a:pPr>
              <a:defRPr/>
            </a:pPr>
            <a:endParaRPr lang="en-CA" dirty="0" smtClean="0"/>
          </a:p>
          <a:p>
            <a:pPr>
              <a:defRPr/>
            </a:pPr>
            <a:r>
              <a:rPr lang="en-CA" dirty="0" smtClean="0"/>
              <a:t>The handouts are intended to help educators implement the following policy directives.</a:t>
            </a:r>
          </a:p>
          <a:p>
            <a:pPr>
              <a:defRPr/>
            </a:pPr>
            <a:r>
              <a:rPr lang="en-CA" dirty="0" smtClean="0"/>
              <a:t>Students in a mathematics class typically demonstrate diversity in the ways they learn best.</a:t>
            </a:r>
          </a:p>
          <a:p>
            <a:pPr>
              <a:defRPr/>
            </a:pPr>
            <a:r>
              <a:rPr lang="en-CA" dirty="0" smtClean="0"/>
              <a:t>It is important, therefore, that students have opportunities to learn in a variety of ways –</a:t>
            </a:r>
          </a:p>
          <a:p>
            <a:pPr>
              <a:defRPr/>
            </a:pPr>
            <a:r>
              <a:rPr lang="en-CA" b="1" dirty="0" smtClean="0"/>
              <a:t>individually, cooperatively, independently, with teacher direction, through hands-on experience,</a:t>
            </a:r>
          </a:p>
          <a:p>
            <a:pPr>
              <a:defRPr/>
            </a:pPr>
            <a:r>
              <a:rPr lang="en-CA" b="1" dirty="0" smtClean="0"/>
              <a:t>through examples followed by practice.</a:t>
            </a:r>
          </a:p>
          <a:p>
            <a:pPr>
              <a:defRPr/>
            </a:pPr>
            <a:endParaRPr lang="en-CA" dirty="0" smtClean="0"/>
          </a:p>
          <a:p>
            <a:pPr>
              <a:defRPr/>
            </a:pPr>
            <a:r>
              <a:rPr lang="en-CA" dirty="0" smtClean="0"/>
              <a:t>Effective instructional approaches and learning activities draw on students’ prior knowledge,</a:t>
            </a:r>
          </a:p>
          <a:p>
            <a:pPr>
              <a:defRPr/>
            </a:pPr>
            <a:r>
              <a:rPr lang="en-CA" dirty="0" smtClean="0"/>
              <a:t>capture their interest, </a:t>
            </a:r>
            <a:r>
              <a:rPr lang="en-CA" b="1" dirty="0" smtClean="0"/>
              <a:t>and encourage meaningful practice both inside and outside the classroom.</a:t>
            </a:r>
          </a:p>
          <a:p>
            <a:pPr>
              <a:defRPr/>
            </a:pPr>
            <a:endParaRPr lang="en-CA" dirty="0" smtClean="0"/>
          </a:p>
          <a:p>
            <a:pPr>
              <a:defRPr/>
            </a:pPr>
            <a:r>
              <a:rPr lang="en-CA" dirty="0" smtClean="0"/>
              <a:t>When developing their mathematics program and units of study from this document, teachers</a:t>
            </a:r>
          </a:p>
          <a:p>
            <a:pPr>
              <a:defRPr/>
            </a:pPr>
            <a:r>
              <a:rPr lang="en-CA" dirty="0" smtClean="0"/>
              <a:t>are expected to weave together related expectations from different strands, as well as the relevant</a:t>
            </a:r>
          </a:p>
          <a:p>
            <a:pPr>
              <a:defRPr/>
            </a:pPr>
            <a:r>
              <a:rPr lang="en-CA" dirty="0" smtClean="0"/>
              <a:t>mathematical process expectations, in order to create an overall program that integrates</a:t>
            </a:r>
          </a:p>
          <a:p>
            <a:pPr>
              <a:defRPr/>
            </a:pPr>
            <a:r>
              <a:rPr lang="en-CA" b="1" dirty="0" smtClean="0"/>
              <a:t>and balances concept development, skill acquisition, the use of processes, and applications.</a:t>
            </a:r>
          </a:p>
          <a:p>
            <a:pPr>
              <a:defRPr/>
            </a:pPr>
            <a:endParaRPr lang="en-CA" dirty="0" smtClean="0"/>
          </a:p>
          <a:p>
            <a:pPr>
              <a:defRPr/>
            </a:pPr>
            <a:r>
              <a:rPr lang="en-CA" b="1" dirty="0" smtClean="0"/>
              <a:t>Not all mathematics instruction, however, can take place in a problem-solving context. </a:t>
            </a:r>
            <a:r>
              <a:rPr lang="en-CA" dirty="0" smtClean="0"/>
              <a:t>Certain</a:t>
            </a:r>
          </a:p>
          <a:p>
            <a:pPr>
              <a:defRPr/>
            </a:pPr>
            <a:r>
              <a:rPr lang="en-CA" dirty="0" smtClean="0"/>
              <a:t>aspects of mathematics need to be taught explicitly. Mathematical conventions, including the</a:t>
            </a:r>
          </a:p>
          <a:p>
            <a:pPr>
              <a:defRPr/>
            </a:pPr>
            <a:r>
              <a:rPr lang="en-CA" dirty="0" smtClean="0"/>
              <a:t>use of mathematical symbols and terms, are one such aspect, and they should be introduced to</a:t>
            </a:r>
          </a:p>
          <a:p>
            <a:pPr>
              <a:defRPr/>
            </a:pPr>
            <a:r>
              <a:rPr lang="en-CA" dirty="0" smtClean="0"/>
              <a:t>students as needed, to enable them to use the symbolic language of mathematics.</a:t>
            </a:r>
          </a:p>
          <a:p>
            <a:pPr>
              <a:defRPr/>
            </a:pPr>
            <a:endParaRPr lang="en-CA" b="1" dirty="0" smtClean="0"/>
          </a:p>
          <a:p>
            <a:pPr>
              <a:defRPr/>
            </a:pPr>
            <a:r>
              <a:rPr lang="en-CA" b="1" dirty="0" smtClean="0"/>
              <a:t>One of the best opportunities for students to reflect is immediately after they have completed</a:t>
            </a:r>
          </a:p>
          <a:p>
            <a:pPr>
              <a:defRPr/>
            </a:pPr>
            <a:r>
              <a:rPr lang="en-CA" b="1" dirty="0" smtClean="0"/>
              <a:t>an investigation, when the teacher brings students together to share and analyse their solutions.</a:t>
            </a:r>
          </a:p>
          <a:p>
            <a:pPr>
              <a:defRPr/>
            </a:pPr>
            <a:r>
              <a:rPr lang="en-CA" b="1" dirty="0" smtClean="0"/>
              <a:t>Students then share strategies, defend the procedures they used, justify their answers, and clarify</a:t>
            </a:r>
          </a:p>
          <a:p>
            <a:pPr>
              <a:defRPr/>
            </a:pPr>
            <a:r>
              <a:rPr lang="en-CA" b="1" dirty="0" smtClean="0"/>
              <a:t>any misunderstandings they may have had</a:t>
            </a:r>
            <a:r>
              <a:rPr lang="en-CA" dirty="0" smtClean="0"/>
              <a:t>.</a:t>
            </a:r>
          </a:p>
          <a:p>
            <a:pPr>
              <a:defRPr/>
            </a:pPr>
            <a:endParaRPr lang="en-CA" dirty="0" smtClean="0"/>
          </a:p>
          <a:p>
            <a:pPr>
              <a:defRPr/>
            </a:pPr>
            <a:r>
              <a:rPr lang="en-CA" dirty="0" smtClean="0"/>
              <a:t>&lt;Handouts distributed&gt;</a:t>
            </a:r>
          </a:p>
          <a:p>
            <a:pPr>
              <a:defRPr/>
            </a:pPr>
            <a:endParaRPr lang="en-CA" dirty="0" smtClean="0"/>
          </a:p>
        </p:txBody>
      </p:sp>
      <p:sp>
        <p:nvSpPr>
          <p:cNvPr id="64516" name="Slide Number Placeholder 3"/>
          <p:cNvSpPr>
            <a:spLocks noGrp="1"/>
          </p:cNvSpPr>
          <p:nvPr>
            <p:ph type="sldNum" sz="quarter" idx="5"/>
          </p:nvPr>
        </p:nvSpPr>
        <p:spPr>
          <a:noFill/>
        </p:spPr>
        <p:txBody>
          <a:bodyPr/>
          <a:lstStyle/>
          <a:p>
            <a:fld id="{3E1C5409-2613-41A4-B344-99180B78BB76}" type="slidenum">
              <a:rPr lang="en-US" smtClean="0">
                <a:ea typeface="ヒラギノ角ゴ ProN W3" charset="-128"/>
              </a:rPr>
              <a:pPr/>
              <a:t>20</a:t>
            </a:fld>
            <a:endParaRPr lang="en-US" smtClean="0">
              <a:ea typeface="ヒラギノ角ゴ ProN W3"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CFC3F638-D1F8-45D2-9AB4-B253872112B0}" type="slidenum">
              <a:rPr lang="en-US" smtClean="0"/>
              <a:pPr>
                <a:defRPr/>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C4E2F37-2B27-4FCD-A656-0B8B47300D83}" type="slidenum">
              <a:rPr lang="en-US" smtClean="0"/>
              <a:pPr>
                <a:defRPr/>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32230A2-EC52-49F1-8EDD-B6A448632878}" type="slidenum">
              <a:rPr lang="en-US" smtClean="0"/>
              <a:pPr>
                <a:defRPr/>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51A94749-BFA1-4410-B0BD-24AE7036F2A3}" type="slidenum">
              <a:rPr lang="en-US" smtClean="0"/>
              <a:pPr>
                <a:defRPr/>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r>
              <a:rPr lang="en-CA" smtClean="0"/>
              <a:t>SAME:</a:t>
            </a:r>
          </a:p>
          <a:p>
            <a:pPr lvl="1"/>
            <a:r>
              <a:rPr lang="en-CA" smtClean="0"/>
              <a:t> 3-part structure</a:t>
            </a:r>
          </a:p>
          <a:p>
            <a:r>
              <a:rPr lang="en-CA" smtClean="0"/>
              <a:t>DIFFERENT:</a:t>
            </a:r>
          </a:p>
          <a:p>
            <a:pPr lvl="1"/>
            <a:r>
              <a:rPr lang="en-CA" smtClean="0"/>
              <a:t>Types of learning goals</a:t>
            </a:r>
          </a:p>
          <a:p>
            <a:pPr lvl="1"/>
            <a:r>
              <a:rPr lang="en-CA" smtClean="0"/>
              <a:t>Amount of time for each of the 3 parts</a:t>
            </a:r>
          </a:p>
          <a:p>
            <a:pPr lvl="1"/>
            <a:r>
              <a:rPr lang="en-CA" smtClean="0"/>
              <a:t>Types of instructional strategies</a:t>
            </a:r>
          </a:p>
          <a:p>
            <a:endParaRPr lang="en-CA" smtClean="0"/>
          </a:p>
        </p:txBody>
      </p:sp>
      <p:sp>
        <p:nvSpPr>
          <p:cNvPr id="4" name="Slide Number Placeholder 3"/>
          <p:cNvSpPr>
            <a:spLocks noGrp="1"/>
          </p:cNvSpPr>
          <p:nvPr>
            <p:ph type="sldNum" sz="quarter" idx="5"/>
          </p:nvPr>
        </p:nvSpPr>
        <p:spPr/>
        <p:txBody>
          <a:bodyPr/>
          <a:lstStyle/>
          <a:p>
            <a:pPr>
              <a:defRPr/>
            </a:pPr>
            <a:fld id="{CE574011-9393-4264-A967-F2EA9BCAFB23}" type="slidenum">
              <a:rPr lang="en-US" smtClean="0"/>
              <a:pPr>
                <a:defRPr/>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r>
              <a:rPr lang="en-US" smtClean="0"/>
              <a:t>As we’ve seen, one can bust or confirm a myth only with data and information about current reality related to the myth</a:t>
            </a:r>
            <a:endParaRPr lang="en-CA" smtClean="0"/>
          </a:p>
        </p:txBody>
      </p:sp>
      <p:sp>
        <p:nvSpPr>
          <p:cNvPr id="70660" name="Slide Number Placeholder 3"/>
          <p:cNvSpPr>
            <a:spLocks noGrp="1"/>
          </p:cNvSpPr>
          <p:nvPr>
            <p:ph type="sldNum" sz="quarter" idx="5"/>
          </p:nvPr>
        </p:nvSpPr>
        <p:spPr>
          <a:noFill/>
        </p:spPr>
        <p:txBody>
          <a:bodyPr/>
          <a:lstStyle/>
          <a:p>
            <a:fld id="{2B15E26D-699F-47D0-B41B-3C9518A78877}" type="slidenum">
              <a:rPr lang="en-US" smtClean="0">
                <a:ea typeface="ヒラギノ角ゴ ProN W3" charset="-128"/>
              </a:rPr>
              <a:pPr/>
              <a:t>28</a:t>
            </a:fld>
            <a:endParaRPr lang="en-US" smtClean="0">
              <a:ea typeface="ヒラギノ角ゴ ProN W3"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CA" smtClean="0"/>
          </a:p>
        </p:txBody>
      </p:sp>
      <p:sp>
        <p:nvSpPr>
          <p:cNvPr id="71684" name="Slide Number Placeholder 3"/>
          <p:cNvSpPr>
            <a:spLocks noGrp="1"/>
          </p:cNvSpPr>
          <p:nvPr>
            <p:ph type="sldNum" sz="quarter" idx="5"/>
          </p:nvPr>
        </p:nvSpPr>
        <p:spPr>
          <a:noFill/>
        </p:spPr>
        <p:txBody>
          <a:bodyPr/>
          <a:lstStyle/>
          <a:p>
            <a:fld id="{C6F3EF60-467C-4171-A7F2-3AFC701FDC37}" type="slidenum">
              <a:rPr lang="en-US" smtClean="0">
                <a:ea typeface="ヒラギノ角ゴ ProN W3" charset="-128"/>
              </a:rPr>
              <a:pPr/>
              <a:t>29</a:t>
            </a:fld>
            <a:endParaRPr lang="en-US" smtClean="0">
              <a:ea typeface="ヒラギノ角ゴ ProN W3"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CA" smtClean="0"/>
              <a:t>How do we avoid misunderstanding current reality and, in so doing, make connections that are new myths.</a:t>
            </a:r>
          </a:p>
        </p:txBody>
      </p:sp>
      <p:sp>
        <p:nvSpPr>
          <p:cNvPr id="72708" name="Slide Number Placeholder 3"/>
          <p:cNvSpPr>
            <a:spLocks noGrp="1"/>
          </p:cNvSpPr>
          <p:nvPr>
            <p:ph type="sldNum" sz="quarter" idx="5"/>
          </p:nvPr>
        </p:nvSpPr>
        <p:spPr>
          <a:noFill/>
        </p:spPr>
        <p:txBody>
          <a:bodyPr/>
          <a:lstStyle/>
          <a:p>
            <a:fld id="{3696CEF1-C853-4B41-9D77-2402B5C598CA}" type="slidenum">
              <a:rPr lang="en-US" smtClean="0">
                <a:ea typeface="ヒラギノ角ゴ ProN W3" charset="-128"/>
              </a:rPr>
              <a:pPr/>
              <a:t>30</a:t>
            </a:fld>
            <a:endParaRPr lang="en-US" smtClean="0">
              <a:ea typeface="ヒラギノ角ゴ ProN W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r>
              <a:rPr lang="en-CA" smtClean="0"/>
              <a:t>&lt;Give time for participants to discuss where in the 5 MATCH templates each of these points could be addressed.&gt;</a:t>
            </a:r>
          </a:p>
        </p:txBody>
      </p:sp>
      <p:sp>
        <p:nvSpPr>
          <p:cNvPr id="73732" name="Slide Number Placeholder 3"/>
          <p:cNvSpPr>
            <a:spLocks noGrp="1"/>
          </p:cNvSpPr>
          <p:nvPr>
            <p:ph type="sldNum" sz="quarter" idx="5"/>
          </p:nvPr>
        </p:nvSpPr>
        <p:spPr>
          <a:noFill/>
        </p:spPr>
        <p:txBody>
          <a:bodyPr/>
          <a:lstStyle/>
          <a:p>
            <a:fld id="{C3534404-B5F0-40A8-8CFC-0FD1C9F1F80B}" type="slidenum">
              <a:rPr lang="en-US" smtClean="0">
                <a:ea typeface="ヒラギノ角ゴ ProN W3" charset="-128"/>
              </a:rPr>
              <a:pPr/>
              <a:t>32</a:t>
            </a:fld>
            <a:endParaRPr lang="en-US" smtClean="0">
              <a:ea typeface="ヒラギノ角ゴ ProN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a:buFontTx/>
              <a:buChar char="•"/>
            </a:pPr>
            <a:endParaRPr lang="en-US" smtClean="0"/>
          </a:p>
          <a:p>
            <a:pPr>
              <a:buFontTx/>
              <a:buChar char="•"/>
            </a:pPr>
            <a:endParaRPr lang="en-CA" smtClean="0"/>
          </a:p>
          <a:p>
            <a:endParaRPr lang="en-CA" smtClean="0"/>
          </a:p>
          <a:p>
            <a:endParaRPr lang="en-CA" smtClean="0"/>
          </a:p>
        </p:txBody>
      </p:sp>
      <p:sp>
        <p:nvSpPr>
          <p:cNvPr id="56324" name="Slide Number Placeholder 3"/>
          <p:cNvSpPr>
            <a:spLocks noGrp="1"/>
          </p:cNvSpPr>
          <p:nvPr>
            <p:ph type="sldNum" sz="quarter" idx="5"/>
          </p:nvPr>
        </p:nvSpPr>
        <p:spPr>
          <a:noFill/>
        </p:spPr>
        <p:txBody>
          <a:bodyPr/>
          <a:lstStyle/>
          <a:p>
            <a:fld id="{C8B7FD65-720B-4B86-8E40-C01A75C045DF}" type="slidenum">
              <a:rPr lang="en-US" smtClean="0">
                <a:ea typeface="ヒラギノ角ゴ ProN W3" charset="-128"/>
              </a:rPr>
              <a:pPr/>
              <a:t>2</a:t>
            </a:fld>
            <a:endParaRPr lang="en-US" smtClean="0">
              <a:ea typeface="ヒラギノ角ゴ ProN W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03A93F1-88CA-4C5C-9D11-289BDEBB0BB8}" type="slidenum">
              <a:rPr lang="en-US" smtClean="0">
                <a:ea typeface="ヒラギノ角ゴ ProN W3" charset="-128"/>
              </a:rPr>
              <a:pPr/>
              <a:t>33</a:t>
            </a:fld>
            <a:endParaRPr lang="en-US" smtClean="0">
              <a:ea typeface="ヒラギノ角ゴ ProN W3" charset="-128"/>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smtClean="0"/>
              <a:t>Triangulation of observation, conversation, and products</a:t>
            </a:r>
          </a:p>
          <a:p>
            <a:pPr eaLnBrk="1" hangingPunct="1"/>
            <a:endParaRPr lang="en-US" smtClean="0"/>
          </a:p>
          <a:p>
            <a:pPr marL="0" lvl="1" eaLnBrk="1" hangingPunct="1"/>
            <a:r>
              <a:rPr lang="en-US" smtClean="0"/>
              <a:t>2. Identifying teachers’ professional learning needs based on student realities e.g., Changes in students’ perception of instructional approaches (Jan Olsen)</a:t>
            </a:r>
            <a:endParaRPr lang="en-CA" smtClean="0"/>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CA" dirty="0" smtClean="0"/>
              <a:t>We’ve been working on some instructional approaches during CAMPPP. </a:t>
            </a:r>
          </a:p>
          <a:p>
            <a:pPr>
              <a:defRPr/>
            </a:pPr>
            <a:r>
              <a:rPr lang="en-CA" dirty="0" smtClean="0"/>
              <a:t>For example, we’ve worked explicitly at learning how to accommodate students with learning disabilities using what may be new-to-you connections between the various types of learning disabilities and each of the Mathematical Processes.</a:t>
            </a:r>
          </a:p>
          <a:p>
            <a:pPr>
              <a:defRPr/>
            </a:pPr>
            <a:endParaRPr lang="en-CA" dirty="0" smtClean="0"/>
          </a:p>
          <a:p>
            <a:pPr>
              <a:defRPr/>
            </a:pPr>
            <a:r>
              <a:rPr lang="en-CA" dirty="0" smtClean="0"/>
              <a:t>We’ve worked explicitly at planning balanced assessments.</a:t>
            </a:r>
          </a:p>
          <a:p>
            <a:pPr>
              <a:defRPr/>
            </a:pPr>
            <a:endParaRPr lang="en-CA" dirty="0" smtClean="0"/>
          </a:p>
          <a:p>
            <a:pPr>
              <a:defRPr/>
            </a:pPr>
            <a:r>
              <a:rPr lang="en-CA" dirty="0" smtClean="0"/>
              <a:t>And, we’ve also worked hard at deepening our understanding of fractions in order to make our instruction more powerful!</a:t>
            </a:r>
          </a:p>
          <a:p>
            <a:pPr>
              <a:defRPr/>
            </a:pPr>
            <a:endParaRPr lang="en-CA" dirty="0" smtClean="0"/>
          </a:p>
          <a:p>
            <a:pPr>
              <a:defRPr/>
            </a:pPr>
            <a:r>
              <a:rPr lang="en-CA" dirty="0" smtClean="0"/>
              <a:t>We hope that each of you has some ideas about the instructional shifts you will work at in 2012-13 to better support students with learning disabilities, to better balance assessments, and to inspire a love of fractions in all you meet.</a:t>
            </a:r>
          </a:p>
          <a:p>
            <a:pPr>
              <a:defRPr/>
            </a:pPr>
            <a:endParaRPr lang="en-CA" dirty="0" smtClean="0"/>
          </a:p>
          <a:p>
            <a:pPr>
              <a:defRPr/>
            </a:pPr>
            <a:r>
              <a:rPr lang="en-CA" dirty="0" smtClean="0"/>
              <a:t>We have also worked to bust or confirm some myths that may have been hurting or helping your math implementation efforts. However, there will always be more myths or hypotheses that you need to deal with in educational change. Let’s look at some strategies for </a:t>
            </a:r>
          </a:p>
          <a:p>
            <a:pPr>
              <a:defRPr/>
            </a:pPr>
            <a:r>
              <a:rPr lang="en-CA" dirty="0" smtClean="0"/>
              <a:t>Busting or confirming others’ and your own beliefs.</a:t>
            </a:r>
          </a:p>
          <a:p>
            <a:pPr>
              <a:defRPr/>
            </a:pPr>
            <a:endParaRPr lang="en-CA" dirty="0" smtClean="0"/>
          </a:p>
          <a:p>
            <a:pPr>
              <a:defRPr/>
            </a:pPr>
            <a:endParaRPr lang="en-CA" dirty="0"/>
          </a:p>
        </p:txBody>
      </p:sp>
      <p:sp>
        <p:nvSpPr>
          <p:cNvPr id="75780" name="Slide Number Placeholder 3"/>
          <p:cNvSpPr>
            <a:spLocks noGrp="1"/>
          </p:cNvSpPr>
          <p:nvPr>
            <p:ph type="sldNum" sz="quarter" idx="5"/>
          </p:nvPr>
        </p:nvSpPr>
        <p:spPr>
          <a:noFill/>
        </p:spPr>
        <p:txBody>
          <a:bodyPr/>
          <a:lstStyle/>
          <a:p>
            <a:fld id="{D825307D-D6FD-43B0-B079-3D2D38AACF2E}" type="slidenum">
              <a:rPr lang="en-US" smtClean="0">
                <a:ea typeface="ヒラギノ角ゴ ProN W3" charset="-128"/>
              </a:rPr>
              <a:pPr/>
              <a:t>36</a:t>
            </a:fld>
            <a:endParaRPr lang="en-US" smtClean="0">
              <a:ea typeface="ヒラギノ角ゴ ProN W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85800" lvl="1" indent="-228600" eaLnBrk="1" hangingPunct="1">
              <a:buFontTx/>
              <a:buAutoNum type="arabicPeriod"/>
              <a:defRPr/>
            </a:pPr>
            <a:r>
              <a:rPr lang="en-US" dirty="0" smtClean="0"/>
              <a:t>Changes in teacher’s questioning </a:t>
            </a:r>
            <a:r>
              <a:rPr lang="en-US" dirty="0" err="1" smtClean="0"/>
              <a:t>behaviours</a:t>
            </a:r>
            <a:endParaRPr lang="en-US" dirty="0" smtClean="0"/>
          </a:p>
          <a:p>
            <a:pPr marL="685800" lvl="1" indent="-228600" eaLnBrk="1" hangingPunct="1">
              <a:buFontTx/>
              <a:buAutoNum type="arabicPeriod"/>
              <a:defRPr/>
            </a:pPr>
            <a:endParaRPr lang="en-US" dirty="0" smtClean="0"/>
          </a:p>
          <a:p>
            <a:pPr marL="685800" lvl="1" indent="-228600" eaLnBrk="1" hangingPunct="1">
              <a:defRPr/>
            </a:pPr>
            <a:r>
              <a:rPr lang="en-US" dirty="0" smtClean="0"/>
              <a:t>e.g., </a:t>
            </a:r>
            <a:r>
              <a:rPr lang="en-US" dirty="0" err="1" smtClean="0"/>
              <a:t>Halton</a:t>
            </a:r>
            <a:r>
              <a:rPr lang="en-US" dirty="0" smtClean="0"/>
              <a:t> Effective Questioning Digital Research Paper</a:t>
            </a:r>
          </a:p>
          <a:p>
            <a:pPr lvl="1" eaLnBrk="1" hangingPunct="1">
              <a:defRPr/>
            </a:pPr>
            <a:endParaRPr lang="en-US" dirty="0" smtClean="0"/>
          </a:p>
          <a:p>
            <a:pPr lvl="1" eaLnBrk="1" hangingPunct="1">
              <a:defRPr/>
            </a:pPr>
            <a:r>
              <a:rPr lang="en-US" dirty="0" smtClean="0"/>
              <a:t>2. Changes in teacher efficacy</a:t>
            </a:r>
            <a:endParaRPr lang="en-CA" dirty="0" smtClean="0"/>
          </a:p>
          <a:p>
            <a:pPr lvl="1" eaLnBrk="1" hangingPunct="1">
              <a:defRPr/>
            </a:pPr>
            <a:r>
              <a:rPr lang="en-US" dirty="0" smtClean="0"/>
              <a:t>Changes in teacher knowledge for teaching</a:t>
            </a:r>
          </a:p>
          <a:p>
            <a:pPr lvl="1" eaLnBrk="1" hangingPunct="1">
              <a:defRPr/>
            </a:pPr>
            <a:endParaRPr lang="en-CA" dirty="0" smtClean="0"/>
          </a:p>
          <a:p>
            <a:pPr lvl="1" eaLnBrk="1" hangingPunct="1">
              <a:defRPr/>
            </a:pPr>
            <a:r>
              <a:rPr lang="en-US" dirty="0" smtClean="0"/>
              <a:t>3. Assessment of Learning data should be used as assessment for teacher learning needs…can do </a:t>
            </a:r>
            <a:r>
              <a:rPr lang="en-US" dirty="0" err="1" smtClean="0"/>
              <a:t>AoL</a:t>
            </a:r>
            <a:r>
              <a:rPr lang="en-US" dirty="0" smtClean="0"/>
              <a:t> when teacher ready to reflect and communicate to themselves before planning summative instruction before </a:t>
            </a:r>
            <a:r>
              <a:rPr lang="en-US" dirty="0" err="1" smtClean="0"/>
              <a:t>tweeking</a:t>
            </a:r>
            <a:r>
              <a:rPr lang="en-US" dirty="0" smtClean="0"/>
              <a:t> pre-planned summative assessment of student learning.</a:t>
            </a:r>
            <a:endParaRPr lang="en-CA" dirty="0" smtClean="0"/>
          </a:p>
          <a:p>
            <a:pPr>
              <a:defRPr/>
            </a:pPr>
            <a:endParaRPr lang="en-CA" dirty="0"/>
          </a:p>
        </p:txBody>
      </p:sp>
      <p:sp>
        <p:nvSpPr>
          <p:cNvPr id="76804" name="Slide Number Placeholder 3"/>
          <p:cNvSpPr>
            <a:spLocks noGrp="1"/>
          </p:cNvSpPr>
          <p:nvPr>
            <p:ph type="sldNum" sz="quarter" idx="5"/>
          </p:nvPr>
        </p:nvSpPr>
        <p:spPr>
          <a:noFill/>
        </p:spPr>
        <p:txBody>
          <a:bodyPr/>
          <a:lstStyle/>
          <a:p>
            <a:fld id="{8132FE42-F867-48BB-AE02-1008B46196B9}" type="slidenum">
              <a:rPr lang="en-US" smtClean="0">
                <a:ea typeface="ヒラギノ角ゴ ProN W3" charset="-128"/>
              </a:rPr>
              <a:pPr/>
              <a:t>37</a:t>
            </a:fld>
            <a:endParaRPr lang="en-US" smtClean="0">
              <a:ea typeface="ヒラギノ角ゴ ProN W3"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r>
              <a:rPr lang="en-CA" smtClean="0"/>
              <a:t>Where in the 5 MATCH templates would you most likely pose questions that lead to evaluative listening? Interpretive listening?</a:t>
            </a:r>
          </a:p>
        </p:txBody>
      </p:sp>
      <p:sp>
        <p:nvSpPr>
          <p:cNvPr id="4" name="Slide Number Placeholder 3"/>
          <p:cNvSpPr>
            <a:spLocks noGrp="1"/>
          </p:cNvSpPr>
          <p:nvPr>
            <p:ph type="sldNum" sz="quarter" idx="5"/>
          </p:nvPr>
        </p:nvSpPr>
        <p:spPr/>
        <p:txBody>
          <a:bodyPr/>
          <a:lstStyle/>
          <a:p>
            <a:pPr>
              <a:defRPr/>
            </a:pPr>
            <a:fld id="{D896AE2F-212B-4797-826E-CBEF9DEFE914}" type="slidenum">
              <a:rPr lang="en-US" smtClean="0"/>
              <a:pPr>
                <a:defRPr/>
              </a:pPr>
              <a:t>38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r>
              <a:rPr lang="en-CA" smtClean="0"/>
              <a:t>To help you think about what types of actions you need to take, let’s review our Math CAMPPP foci with respect to Deborah Ball’s graphic.</a:t>
            </a:r>
          </a:p>
          <a:p>
            <a:endParaRPr lang="en-CA" smtClean="0"/>
          </a:p>
          <a:p>
            <a:r>
              <a:rPr lang="en-CA" smtClean="0"/>
              <a:t>&lt;Fly these on screen&gt;</a:t>
            </a:r>
          </a:p>
          <a:p>
            <a:r>
              <a:rPr lang="en-CA" smtClean="0"/>
              <a:t>CCK – Learning Walls, Assessment Portfolios</a:t>
            </a:r>
          </a:p>
          <a:p>
            <a:endParaRPr lang="en-CA" smtClean="0"/>
          </a:p>
          <a:p>
            <a:r>
              <a:rPr lang="en-CA" smtClean="0"/>
              <a:t>SCK – Fractions</a:t>
            </a:r>
          </a:p>
          <a:p>
            <a:endParaRPr lang="en-CA" smtClean="0"/>
          </a:p>
          <a:p>
            <a:r>
              <a:rPr lang="en-CA" smtClean="0"/>
              <a:t>KCS – Accommodations</a:t>
            </a:r>
          </a:p>
          <a:p>
            <a:endParaRPr lang="en-CA" smtClean="0"/>
          </a:p>
          <a:p>
            <a:r>
              <a:rPr lang="en-CA" smtClean="0"/>
              <a:t>KCT -  working K-12, working beyond your grade band</a:t>
            </a:r>
          </a:p>
          <a:p>
            <a:endParaRPr lang="en-CA" smtClean="0"/>
          </a:p>
          <a:p>
            <a:r>
              <a:rPr lang="en-CA" smtClean="0"/>
              <a:t>K Curriculum – connections to the intent , 5 MATCH Templates</a:t>
            </a:r>
          </a:p>
        </p:txBody>
      </p:sp>
      <p:sp>
        <p:nvSpPr>
          <p:cNvPr id="78852" name="Slide Number Placeholder 3"/>
          <p:cNvSpPr>
            <a:spLocks noGrp="1"/>
          </p:cNvSpPr>
          <p:nvPr>
            <p:ph type="sldNum" sz="quarter" idx="5"/>
          </p:nvPr>
        </p:nvSpPr>
        <p:spPr>
          <a:noFill/>
        </p:spPr>
        <p:txBody>
          <a:bodyPr/>
          <a:lstStyle/>
          <a:p>
            <a:fld id="{96DA896C-3EC4-4BC3-AD32-9338119CEF1F}" type="slidenum">
              <a:rPr lang="en-US" smtClean="0">
                <a:ea typeface="ヒラギノ角ゴ ProN W3" charset="-128"/>
              </a:rPr>
              <a:pPr/>
              <a:t>39</a:t>
            </a:fld>
            <a:endParaRPr lang="en-US" smtClean="0">
              <a:ea typeface="ヒラギノ角ゴ ProN W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CA" smtClean="0"/>
          </a:p>
        </p:txBody>
      </p:sp>
      <p:sp>
        <p:nvSpPr>
          <p:cNvPr id="79876" name="Slide Number Placeholder 3"/>
          <p:cNvSpPr>
            <a:spLocks noGrp="1"/>
          </p:cNvSpPr>
          <p:nvPr>
            <p:ph type="sldNum" sz="quarter" idx="5"/>
          </p:nvPr>
        </p:nvSpPr>
        <p:spPr>
          <a:noFill/>
        </p:spPr>
        <p:txBody>
          <a:bodyPr/>
          <a:lstStyle/>
          <a:p>
            <a:fld id="{B0858897-DBE7-4FA6-B281-14FEC8634A07}" type="slidenum">
              <a:rPr lang="en-US" smtClean="0">
                <a:ea typeface="ヒラギノ角ゴ ProN W3" charset="-128"/>
              </a:rPr>
              <a:pPr/>
              <a:t>40</a:t>
            </a:fld>
            <a:endParaRPr lang="en-US" smtClean="0">
              <a:ea typeface="ヒラギノ角ゴ ProN W3"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CA" smtClean="0"/>
              <a:t>Please take the next _ minutes to think what themes you want to address in the next school year and where they fit in this graphic.</a:t>
            </a:r>
          </a:p>
          <a:p>
            <a:endParaRPr lang="en-CA" smtClean="0"/>
          </a:p>
        </p:txBody>
      </p:sp>
      <p:sp>
        <p:nvSpPr>
          <p:cNvPr id="80900" name="Slide Number Placeholder 3"/>
          <p:cNvSpPr>
            <a:spLocks noGrp="1"/>
          </p:cNvSpPr>
          <p:nvPr>
            <p:ph type="sldNum" sz="quarter" idx="5"/>
          </p:nvPr>
        </p:nvSpPr>
        <p:spPr>
          <a:noFill/>
        </p:spPr>
        <p:txBody>
          <a:bodyPr/>
          <a:lstStyle/>
          <a:p>
            <a:fld id="{9CBA0E70-9123-408B-9E53-4607144BC9B7}" type="slidenum">
              <a:rPr lang="en-US" smtClean="0">
                <a:ea typeface="ヒラギノ角ゴ ProN W3" charset="-128"/>
              </a:rPr>
              <a:pPr/>
              <a:t>41</a:t>
            </a:fld>
            <a:endParaRPr lang="en-US" smtClean="0">
              <a:ea typeface="ヒラギノ角ゴ ProN W3"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r>
              <a:rPr lang="en-CA" smtClean="0"/>
              <a:t>Ask them to predict</a:t>
            </a:r>
          </a:p>
          <a:p>
            <a:r>
              <a:rPr lang="en-CA" smtClean="0"/>
              <a:t>&lt;alignement reference here&gt;</a:t>
            </a:r>
          </a:p>
        </p:txBody>
      </p:sp>
      <p:sp>
        <p:nvSpPr>
          <p:cNvPr id="81924" name="Slide Number Placeholder 3"/>
          <p:cNvSpPr>
            <a:spLocks noGrp="1"/>
          </p:cNvSpPr>
          <p:nvPr>
            <p:ph type="sldNum" sz="quarter" idx="5"/>
          </p:nvPr>
        </p:nvSpPr>
        <p:spPr>
          <a:noFill/>
        </p:spPr>
        <p:txBody>
          <a:bodyPr/>
          <a:lstStyle/>
          <a:p>
            <a:fld id="{A6068D1B-EA66-404C-9D98-125430AA70DD}" type="slidenum">
              <a:rPr lang="en-US" smtClean="0">
                <a:ea typeface="ヒラギノ角ゴ ProN W3" charset="-128"/>
              </a:rPr>
              <a:pPr/>
              <a:t>43</a:t>
            </a:fld>
            <a:endParaRPr lang="en-US" smtClean="0">
              <a:ea typeface="ヒラギノ角ゴ ProN W3"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marL="228600" indent="-228600">
              <a:buFontTx/>
              <a:buAutoNum type="arabicPeriod"/>
            </a:pPr>
            <a:r>
              <a:rPr lang="en-CA" smtClean="0"/>
              <a:t>And 2. Showcase sections of the MathGAINS website</a:t>
            </a:r>
          </a:p>
          <a:p>
            <a:pPr marL="228600" indent="-228600">
              <a:buFontTx/>
              <a:buAutoNum type="arabicPeriod" startAt="3"/>
            </a:pPr>
            <a:r>
              <a:rPr lang="en-CA" smtClean="0"/>
              <a:t>Position MATCH Templates to help</a:t>
            </a:r>
          </a:p>
          <a:p>
            <a:pPr marL="228600" indent="-228600">
              <a:buFontTx/>
              <a:buAutoNum type="arabicPeriod" startAt="3"/>
            </a:pPr>
            <a:endParaRPr lang="en-CA" smtClean="0"/>
          </a:p>
          <a:p>
            <a:pPr marL="228600" indent="-228600"/>
            <a:r>
              <a:rPr lang="en-CA" smtClean="0"/>
              <a:t>&lt;Check new language&gt;</a:t>
            </a:r>
          </a:p>
        </p:txBody>
      </p:sp>
      <p:sp>
        <p:nvSpPr>
          <p:cNvPr id="82948" name="Slide Number Placeholder 3"/>
          <p:cNvSpPr>
            <a:spLocks noGrp="1"/>
          </p:cNvSpPr>
          <p:nvPr>
            <p:ph type="sldNum" sz="quarter" idx="5"/>
          </p:nvPr>
        </p:nvSpPr>
        <p:spPr>
          <a:noFill/>
        </p:spPr>
        <p:txBody>
          <a:bodyPr/>
          <a:lstStyle/>
          <a:p>
            <a:fld id="{95B364D3-CFCD-4998-A17F-94EF1B75251F}" type="slidenum">
              <a:rPr lang="en-US" smtClean="0">
                <a:ea typeface="ヒラギノ角ゴ ProN W3" charset="-128"/>
              </a:rPr>
              <a:pPr/>
              <a:t>44</a:t>
            </a:fld>
            <a:endParaRPr lang="en-US" smtClean="0">
              <a:ea typeface="ヒラギノ角ゴ ProN W3"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CA" smtClean="0"/>
          </a:p>
          <a:p>
            <a:r>
              <a:rPr lang="en-CA" smtClean="0"/>
              <a:t>Ask them to think of examples they are aware of</a:t>
            </a:r>
          </a:p>
          <a:p>
            <a:endParaRPr lang="en-CA" smtClean="0"/>
          </a:p>
          <a:p>
            <a:r>
              <a:rPr lang="en-CA" smtClean="0"/>
              <a:t>Summarize two aspects as those given</a:t>
            </a:r>
          </a:p>
          <a:p>
            <a:endParaRPr lang="en-CA" smtClean="0"/>
          </a:p>
          <a:p>
            <a:r>
              <a:rPr lang="en-CA" smtClean="0"/>
              <a:t>Are you taking full advantage of PL opps?</a:t>
            </a:r>
          </a:p>
          <a:p>
            <a:endParaRPr lang="en-CA" smtClean="0"/>
          </a:p>
          <a:p>
            <a:r>
              <a:rPr lang="en-CA" smtClean="0"/>
              <a:t>Hopefully the remainder of this presentation will help you see how to work strategically with school and system leaders as you …</a:t>
            </a:r>
          </a:p>
        </p:txBody>
      </p:sp>
      <p:sp>
        <p:nvSpPr>
          <p:cNvPr id="83972" name="Slide Number Placeholder 3"/>
          <p:cNvSpPr>
            <a:spLocks noGrp="1"/>
          </p:cNvSpPr>
          <p:nvPr>
            <p:ph type="sldNum" sz="quarter" idx="5"/>
          </p:nvPr>
        </p:nvSpPr>
        <p:spPr>
          <a:noFill/>
        </p:spPr>
        <p:txBody>
          <a:bodyPr/>
          <a:lstStyle/>
          <a:p>
            <a:fld id="{BB664708-1097-446A-9E99-1656167AF916}" type="slidenum">
              <a:rPr lang="en-US" smtClean="0">
                <a:ea typeface="ヒラギノ角ゴ ProN W3" charset="-128"/>
              </a:rPr>
              <a:pPr/>
              <a:t>45</a:t>
            </a:fld>
            <a:endParaRPr lang="en-US" smtClean="0">
              <a:ea typeface="ヒラギノ角ゴ ProN W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r>
              <a:rPr lang="en-US" smtClean="0"/>
              <a:t>Ask for thumbs up, down, sideways</a:t>
            </a:r>
          </a:p>
          <a:p>
            <a:endParaRPr lang="en-US" smtClean="0"/>
          </a:p>
          <a:p>
            <a:r>
              <a:rPr lang="en-US" smtClean="0"/>
              <a:t>Evidence provided by a CAMPPPer:</a:t>
            </a:r>
          </a:p>
          <a:p>
            <a:endParaRPr lang="en-US" smtClean="0"/>
          </a:p>
          <a:p>
            <a:r>
              <a:rPr lang="en-US" smtClean="0"/>
              <a:t>One counterexample s enough to bust a myth.</a:t>
            </a:r>
          </a:p>
          <a:p>
            <a:endParaRPr lang="en-CA"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r>
              <a:rPr lang="en-CA" smtClean="0"/>
              <a:t>e.g., your being here at Math CAMPPP</a:t>
            </a:r>
          </a:p>
          <a:p>
            <a:endParaRPr lang="en-CA" smtClean="0"/>
          </a:p>
          <a:p>
            <a:r>
              <a:rPr lang="en-CA" smtClean="0"/>
              <a:t>Are you availing yourself of the other types of prov pL opps? E.g., Adobe Connect Series &lt;Give a shout out to the current AC participants&gt;</a:t>
            </a:r>
          </a:p>
        </p:txBody>
      </p:sp>
      <p:sp>
        <p:nvSpPr>
          <p:cNvPr id="84996" name="Slide Number Placeholder 3"/>
          <p:cNvSpPr>
            <a:spLocks noGrp="1"/>
          </p:cNvSpPr>
          <p:nvPr>
            <p:ph type="sldNum" sz="quarter" idx="5"/>
          </p:nvPr>
        </p:nvSpPr>
        <p:spPr>
          <a:noFill/>
        </p:spPr>
        <p:txBody>
          <a:bodyPr/>
          <a:lstStyle/>
          <a:p>
            <a:fld id="{456E999E-C95D-408A-BF8B-2A446C532848}" type="slidenum">
              <a:rPr lang="en-US" smtClean="0">
                <a:ea typeface="ヒラギノ角ゴ ProN W3" charset="-128"/>
              </a:rPr>
              <a:pPr/>
              <a:t>47</a:t>
            </a:fld>
            <a:endParaRPr lang="en-US" smtClean="0">
              <a:ea typeface="ヒラギノ角ゴ ProN W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smtClean="0"/>
              <a:t>It’s not negating precision for a particular student, but for most…</a:t>
            </a:r>
          </a:p>
          <a:p>
            <a:endParaRPr lang="en-US" smtClean="0"/>
          </a:p>
          <a:p>
            <a:r>
              <a:rPr lang="en-US" smtClean="0"/>
              <a:t>A CAMPPPer said</a:t>
            </a:r>
          </a:p>
          <a:p>
            <a:endParaRPr lang="en-US" smtClean="0"/>
          </a:p>
          <a:p>
            <a:r>
              <a:rPr lang="en-US" smtClean="0"/>
              <a:t>Our curriculum policy says</a:t>
            </a:r>
          </a:p>
          <a:p>
            <a:endParaRPr lang="en-CA" b="1" i="1" smtClean="0"/>
          </a:p>
          <a:p>
            <a:r>
              <a:rPr lang="en-CA" b="1" i="1" smtClean="0"/>
              <a:t>With the aid of accommodations alone, some</a:t>
            </a:r>
          </a:p>
          <a:p>
            <a:r>
              <a:rPr lang="en-CA" smtClean="0"/>
              <a:t>exceptional students are able to participate in the regular grade-level curriculum and to</a:t>
            </a:r>
          </a:p>
          <a:p>
            <a:r>
              <a:rPr lang="en-CA" smtClean="0"/>
              <a:t>demonstrate learning independently. (Accommodations do not alter the provincial curriculum</a:t>
            </a:r>
          </a:p>
          <a:p>
            <a:r>
              <a:rPr lang="en-CA" smtClean="0"/>
              <a:t>expectations for the grade level.)</a:t>
            </a:r>
          </a:p>
        </p:txBody>
      </p:sp>
      <p:sp>
        <p:nvSpPr>
          <p:cNvPr id="58372" name="Slide Number Placeholder 3"/>
          <p:cNvSpPr>
            <a:spLocks noGrp="1"/>
          </p:cNvSpPr>
          <p:nvPr>
            <p:ph type="sldNum" sz="quarter" idx="5"/>
          </p:nvPr>
        </p:nvSpPr>
        <p:spPr>
          <a:noFill/>
        </p:spPr>
        <p:txBody>
          <a:bodyPr/>
          <a:lstStyle/>
          <a:p>
            <a:fld id="{0FC5A588-797D-4264-A882-00C1284BB080}" type="slidenum">
              <a:rPr lang="en-US" smtClean="0">
                <a:ea typeface="ヒラギノ角ゴ ProN W3" charset="-128"/>
              </a:rPr>
              <a:pPr/>
              <a:t>8</a:t>
            </a:fld>
            <a:endParaRPr lang="en-US" smtClean="0">
              <a:ea typeface="ヒラギノ角ゴ ProN W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r>
              <a:rPr lang="en-US" smtClean="0"/>
              <a:t>Thumbs up, down, sideways</a:t>
            </a:r>
          </a:p>
          <a:p>
            <a:endParaRPr lang="en-US" smtClean="0"/>
          </a:p>
          <a:p>
            <a:r>
              <a:rPr lang="en-US" smtClean="0"/>
              <a:t>One of our Adobe Connect participants  said …</a:t>
            </a:r>
          </a:p>
          <a:p>
            <a:endParaRPr lang="en-CA" b="1" i="1" smtClean="0"/>
          </a:p>
        </p:txBody>
      </p:sp>
      <p:sp>
        <p:nvSpPr>
          <p:cNvPr id="59396" name="Slide Number Placeholder 3"/>
          <p:cNvSpPr>
            <a:spLocks noGrp="1"/>
          </p:cNvSpPr>
          <p:nvPr>
            <p:ph type="sldNum" sz="quarter" idx="5"/>
          </p:nvPr>
        </p:nvSpPr>
        <p:spPr>
          <a:noFill/>
        </p:spPr>
        <p:txBody>
          <a:bodyPr/>
          <a:lstStyle/>
          <a:p>
            <a:fld id="{764E63EE-5C68-4D79-9ADB-4D5CA269ACD5}" type="slidenum">
              <a:rPr lang="en-US" smtClean="0">
                <a:ea typeface="ヒラギノ角ゴ ProN W3" charset="-128"/>
              </a:rPr>
              <a:pPr/>
              <a:t>9</a:t>
            </a:fld>
            <a:endParaRPr lang="en-US" smtClean="0">
              <a:ea typeface="ヒラギノ角ゴ ProN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CA" smtClean="0"/>
              <a:t>I particularly like the last idea....if the student’s product is unclear, the teacher can include responses to to further conversation</a:t>
            </a:r>
          </a:p>
        </p:txBody>
      </p:sp>
      <p:sp>
        <p:nvSpPr>
          <p:cNvPr id="4" name="Slide Number Placeholder 3"/>
          <p:cNvSpPr>
            <a:spLocks noGrp="1"/>
          </p:cNvSpPr>
          <p:nvPr>
            <p:ph type="sldNum" sz="quarter" idx="5"/>
          </p:nvPr>
        </p:nvSpPr>
        <p:spPr/>
        <p:txBody>
          <a:bodyPr/>
          <a:lstStyle/>
          <a:p>
            <a:pPr>
              <a:defRPr/>
            </a:pPr>
            <a:fld id="{9A3977B2-8B9B-4723-B31C-68FB47AADCFC}" type="slidenum">
              <a:rPr lang="en-US" smtClean="0"/>
              <a:pPr>
                <a:defRPr/>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CA" smtClean="0"/>
          </a:p>
        </p:txBody>
      </p:sp>
      <p:sp>
        <p:nvSpPr>
          <p:cNvPr id="61444" name="Slide Number Placeholder 3"/>
          <p:cNvSpPr>
            <a:spLocks noGrp="1"/>
          </p:cNvSpPr>
          <p:nvPr>
            <p:ph type="sldNum" sz="quarter" idx="5"/>
          </p:nvPr>
        </p:nvSpPr>
        <p:spPr>
          <a:noFill/>
        </p:spPr>
        <p:txBody>
          <a:bodyPr/>
          <a:lstStyle/>
          <a:p>
            <a:fld id="{0BF85BE8-A5FA-439B-A20B-766ED2241573}" type="slidenum">
              <a:rPr lang="en-US" smtClean="0">
                <a:ea typeface="ヒラギノ角ゴ ProN W3" charset="-128"/>
              </a:rPr>
              <a:pPr/>
              <a:t>14</a:t>
            </a:fld>
            <a:endParaRPr lang="en-US" smtClean="0">
              <a:ea typeface="ヒラギノ角ゴ ProN W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CA" smtClean="0"/>
              <a:t>Tinkerplots is available</a:t>
            </a:r>
          </a:p>
          <a:p>
            <a:endParaRPr lang="en-CA" smtClean="0"/>
          </a:p>
          <a:p>
            <a:r>
              <a:rPr lang="en-CA" smtClean="0"/>
              <a:t>Wherre just one piece of evidence ca BUST a myth, it takes more to CONFIRM...</a:t>
            </a:r>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CA" smtClean="0"/>
              <a:t>As part of assessment, teachers provide students with descriptive</a:t>
            </a:r>
          </a:p>
          <a:p>
            <a:r>
              <a:rPr lang="en-CA" smtClean="0"/>
              <a:t>feedback that guides their efforts towards improvement.</a:t>
            </a:r>
          </a:p>
          <a:p>
            <a:endParaRPr lang="en-CA" smtClean="0"/>
          </a:p>
          <a:p>
            <a:r>
              <a:rPr lang="en-CA" smtClean="0"/>
              <a:t>Assessment and evaluation strategies:</a:t>
            </a:r>
          </a:p>
          <a:p>
            <a:pPr>
              <a:buFontTx/>
              <a:buChar char="•"/>
            </a:pPr>
            <a:r>
              <a:rPr lang="en-CA" smtClean="0"/>
              <a:t>are varied in nature, administered over a period of time, and designed to provide opportunities for students to demonstrate the full range of their learning;</a:t>
            </a:r>
          </a:p>
          <a:p>
            <a:pPr>
              <a:buFontTx/>
              <a:buChar char="•"/>
            </a:pPr>
            <a:r>
              <a:rPr lang="en-CA" smtClean="0"/>
              <a:t>accommodate the needs of exceptional students, consistent with the strategies outlined in their Individual Education Plan;</a:t>
            </a:r>
          </a:p>
          <a:p>
            <a:pPr>
              <a:buFontTx/>
              <a:buChar char="•"/>
            </a:pPr>
            <a:r>
              <a:rPr lang="en-CA" smtClean="0"/>
              <a:t>ensure that each student is given clear directions for improvement;</a:t>
            </a:r>
          </a:p>
          <a:p>
            <a:pPr>
              <a:buFontTx/>
              <a:buChar char="•"/>
            </a:pPr>
            <a:r>
              <a:rPr lang="en-CA" smtClean="0"/>
              <a:t>include the use of samples of students’ work that provide evidence of their achievement;</a:t>
            </a:r>
          </a:p>
        </p:txBody>
      </p:sp>
      <p:sp>
        <p:nvSpPr>
          <p:cNvPr id="63492" name="Slide Number Placeholder 3"/>
          <p:cNvSpPr>
            <a:spLocks noGrp="1"/>
          </p:cNvSpPr>
          <p:nvPr>
            <p:ph type="sldNum" sz="quarter" idx="5"/>
          </p:nvPr>
        </p:nvSpPr>
        <p:spPr>
          <a:noFill/>
        </p:spPr>
        <p:txBody>
          <a:bodyPr/>
          <a:lstStyle/>
          <a:p>
            <a:fld id="{C03048B3-CEC2-490F-BD7E-3FCE5014FDB6}" type="slidenum">
              <a:rPr lang="en-US" smtClean="0">
                <a:ea typeface="ヒラギノ角ゴ ProN W3" charset="-128"/>
              </a:rPr>
              <a:pPr/>
              <a:t>19</a:t>
            </a:fld>
            <a:endParaRPr lang="en-US" smtClean="0">
              <a:ea typeface="ヒラギノ角ゴ ProN W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1DC2875-EB89-4AD0-888A-C0ACA92CC74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1BE6797-5585-46DD-98C8-F4F89ED34B39}"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12FD2C-28D6-46FD-A1E5-B2E7331382BC}"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051848E-089D-4F2A-8964-74971EA1A55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BF99FCD0-CB1A-4DA6-8FB5-9225871F8AB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3644034-0E72-44A5-8720-FD236B42EC36}"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1D76D92-E0AD-4197-B404-2CF94A89C94D}"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3075" name="Rectangle 2"/>
          <p:cNvSpPr>
            <a:spLocks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3076"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ea typeface="+mn-ea"/>
                <a:cs typeface="Arial" charset="0"/>
              </a:defRPr>
            </a:lvl1pPr>
          </a:lstStyle>
          <a:p>
            <a:pPr>
              <a:defRPr/>
            </a:pPr>
            <a:fld id="{3631B75B-8EF9-4F66-9125-F87EBE6631EC}" type="slidenum">
              <a:rPr lang="en-US"/>
              <a:pPr>
                <a:defRPr/>
              </a:pPr>
              <a:t>‹#›</a:t>
            </a:fld>
            <a:endParaRPr lang="en-US"/>
          </a:p>
        </p:txBody>
      </p:sp>
      <p:pic>
        <p:nvPicPr>
          <p:cNvPr id="3078"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mathies.ca/" TargetMode="External"/><Relationship Id="rId2" Type="http://schemas.openxmlformats.org/officeDocument/2006/relationships/hyperlink" Target="http://www.edugains.ca/"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marL="0" indent="0" algn="ctr" eaLnBrk="1" hangingPunct="1"/>
            <a:r>
              <a:rPr lang="en-US" dirty="0" smtClean="0"/>
              <a:t>Math Myths</a:t>
            </a:r>
          </a:p>
        </p:txBody>
      </p:sp>
      <p:sp>
        <p:nvSpPr>
          <p:cNvPr id="4099" name="Rectangle 3"/>
          <p:cNvSpPr>
            <a:spLocks noGrp="1" noChangeArrowheads="1"/>
          </p:cNvSpPr>
          <p:nvPr>
            <p:ph type="subTitle" idx="1"/>
          </p:nvPr>
        </p:nvSpPr>
        <p:spPr/>
        <p:txBody>
          <a:bodyPr/>
          <a:lstStyle/>
          <a:p>
            <a:pPr eaLnBrk="1" hangingPunct="1"/>
            <a:r>
              <a:rPr lang="en-US" smtClean="0"/>
              <a:t>Busted? Confirmed? More evidence needed?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CA" smtClean="0"/>
              <a:t>But, we do know that …</a:t>
            </a:r>
          </a:p>
        </p:txBody>
      </p:sp>
      <p:sp>
        <p:nvSpPr>
          <p:cNvPr id="12291" name="Content Placeholder 2"/>
          <p:cNvSpPr>
            <a:spLocks noGrp="1"/>
          </p:cNvSpPr>
          <p:nvPr>
            <p:ph idx="1"/>
          </p:nvPr>
        </p:nvSpPr>
        <p:spPr/>
        <p:txBody>
          <a:bodyPr/>
          <a:lstStyle/>
          <a:p>
            <a:r>
              <a:rPr lang="en-US" smtClean="0"/>
              <a:t>The best way to accommodate students with learning disabilities is to know what their strengths and challenges are, and accommodate accordingly.</a:t>
            </a:r>
          </a:p>
          <a:p>
            <a:endParaRPr lang="en-CA"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895600"/>
            <a:ext cx="8229600" cy="3962400"/>
          </a:xfrm>
        </p:spPr>
        <p:txBody>
          <a:bodyPr/>
          <a:lstStyle/>
          <a:p>
            <a:pPr eaLnBrk="1" hangingPunct="1"/>
            <a:endParaRPr lang="en-US" smtClean="0"/>
          </a:p>
        </p:txBody>
      </p:sp>
      <p:sp>
        <p:nvSpPr>
          <p:cNvPr id="7172"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sp>
        <p:nvSpPr>
          <p:cNvPr id="7173" name="Oval 4"/>
          <p:cNvSpPr>
            <a:spLocks noChangeArrowheads="1"/>
          </p:cNvSpPr>
          <p:nvPr/>
        </p:nvSpPr>
        <p:spPr bwMode="auto">
          <a:xfrm>
            <a:off x="6172200" y="685800"/>
            <a:ext cx="1828800" cy="762000"/>
          </a:xfrm>
          <a:prstGeom prst="ellipse">
            <a:avLst/>
          </a:prstGeom>
          <a:noFill/>
          <a:ln w="38100" algn="ctr">
            <a:solidFill>
              <a:srgbClr val="FF0000"/>
            </a:solidFill>
            <a:round/>
            <a:headEnd/>
            <a:tailEnd/>
          </a:ln>
        </p:spPr>
        <p:txBody>
          <a:bodyPr/>
          <a:lstStyle/>
          <a:p>
            <a:endParaRPr lang="en-CA" sz="2400">
              <a:solidFill>
                <a:srgbClr val="000000"/>
              </a:solidFill>
              <a:sym typeface="Arial" charset="0"/>
            </a:endParaRPr>
          </a:p>
        </p:txBody>
      </p:sp>
      <p:pic>
        <p:nvPicPr>
          <p:cNvPr id="6" name="Picture 5" descr="http://puplove.ca/wp-content/uploads/2011/03/busted.jpg"/>
          <p:cNvPicPr>
            <a:picLocks noChangeAspect="1" noChangeArrowheads="1"/>
          </p:cNvPicPr>
          <p:nvPr/>
        </p:nvPicPr>
        <p:blipFill>
          <a:blip r:embed="rId2" cstate="print"/>
          <a:srcRect/>
          <a:stretch>
            <a:fillRect/>
          </a:stretch>
        </p:blipFill>
        <p:spPr bwMode="auto">
          <a:xfrm>
            <a:off x="533400" y="2362200"/>
            <a:ext cx="7239000" cy="307316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CA" smtClean="0"/>
              <a:t>But, we do know that …</a:t>
            </a:r>
          </a:p>
        </p:txBody>
      </p:sp>
      <p:sp>
        <p:nvSpPr>
          <p:cNvPr id="14339" name="Content Placeholder 2"/>
          <p:cNvSpPr>
            <a:spLocks noGrp="1"/>
          </p:cNvSpPr>
          <p:nvPr>
            <p:ph idx="1"/>
          </p:nvPr>
        </p:nvSpPr>
        <p:spPr/>
        <p:txBody>
          <a:bodyPr/>
          <a:lstStyle/>
          <a:p>
            <a:r>
              <a:rPr lang="en-US" smtClean="0"/>
              <a:t>To deepen specialized content knowledge for teaching mathematics, i</a:t>
            </a:r>
            <a:r>
              <a:rPr lang="en-CA" smtClean="0"/>
              <a:t>t is more effective to focus professional learning on a targeted content area in conjunction with high-yield strategies.</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19088"/>
            <a:ext cx="8229600" cy="1509712"/>
          </a:xfrm>
        </p:spPr>
        <p:txBody>
          <a:bodyPr/>
          <a:lstStyle/>
          <a:p>
            <a:r>
              <a:rPr lang="en-CA" smtClean="0"/>
              <a:t>Myth:  </a:t>
            </a:r>
            <a:r>
              <a:rPr lang="en-US" sz="3200" smtClean="0"/>
              <a:t>Open questions cannot be marked</a:t>
            </a:r>
            <a:br>
              <a:rPr lang="en-US" sz="3200" smtClean="0"/>
            </a:br>
            <a:r>
              <a:rPr lang="en-US" sz="3200" smtClean="0"/>
              <a:t>               objectively.</a:t>
            </a:r>
            <a:r>
              <a:rPr lang="en-US" smtClean="0"/>
              <a:t/>
            </a:r>
            <a:br>
              <a:rPr lang="en-US" smtClean="0"/>
            </a:br>
            <a:endParaRPr lang="en-CA" smtClean="0"/>
          </a:p>
        </p:txBody>
      </p:sp>
      <p:sp>
        <p:nvSpPr>
          <p:cNvPr id="8195" name="Content Placeholder 2"/>
          <p:cNvSpPr>
            <a:spLocks noGrp="1"/>
          </p:cNvSpPr>
          <p:nvPr>
            <p:ph idx="1"/>
          </p:nvPr>
        </p:nvSpPr>
        <p:spPr/>
        <p:txBody>
          <a:bodyPr/>
          <a:lstStyle/>
          <a:p>
            <a:r>
              <a:rPr lang="en-CA" dirty="0" smtClean="0"/>
              <a:t>Generally agreed upon. </a:t>
            </a:r>
            <a:r>
              <a:rPr lang="en-CA" dirty="0" smtClean="0"/>
              <a:t>For example,</a:t>
            </a:r>
            <a:endParaRPr lang="en-CA" dirty="0" smtClean="0"/>
          </a:p>
          <a:p>
            <a:pPr lvl="1"/>
            <a:r>
              <a:rPr lang="en-CA" dirty="0" smtClean="0"/>
              <a:t>“Teachers </a:t>
            </a:r>
            <a:r>
              <a:rPr lang="en-CA" dirty="0" smtClean="0"/>
              <a:t>will have already anticipated some student responses (basis for assessment)</a:t>
            </a:r>
          </a:p>
          <a:p>
            <a:pPr lvl="1"/>
            <a:r>
              <a:rPr lang="en-CA" dirty="0" smtClean="0"/>
              <a:t>Marking will be based in part on how well a student has justified thinking</a:t>
            </a:r>
          </a:p>
          <a:p>
            <a:pPr lvl="1"/>
            <a:r>
              <a:rPr lang="en-CA" dirty="0" smtClean="0"/>
              <a:t>There will still be an element of mathematical correctness to consider</a:t>
            </a:r>
          </a:p>
          <a:p>
            <a:pPr lvl="1"/>
            <a:r>
              <a:rPr lang="en-CA" dirty="0" smtClean="0"/>
              <a:t>If an answer is unclear, the teacher can probe</a:t>
            </a:r>
            <a:br>
              <a:rPr lang="en-CA" dirty="0" smtClean="0"/>
            </a:br>
            <a:r>
              <a:rPr lang="en-CA" dirty="0" smtClean="0"/>
              <a:t>         for </a:t>
            </a:r>
            <a:r>
              <a:rPr lang="en-CA" dirty="0" smtClean="0"/>
              <a:t>understanding”    </a:t>
            </a:r>
            <a:r>
              <a:rPr lang="en-CA" sz="2400" dirty="0" smtClean="0"/>
              <a:t>a </a:t>
            </a:r>
            <a:r>
              <a:rPr lang="en-CA" sz="2400" dirty="0" err="1" smtClean="0"/>
              <a:t>CAMPPPer</a:t>
            </a:r>
            <a:endParaRPr lang="en-CA" sz="2400" dirty="0" smtClean="0"/>
          </a:p>
        </p:txBody>
      </p:sp>
      <p:sp>
        <p:nvSpPr>
          <p:cNvPr id="8196"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1600200"/>
            <a:ext cx="8077200" cy="4343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28600"/>
            <a:ext cx="8229600" cy="1509713"/>
          </a:xfrm>
        </p:spPr>
        <p:txBody>
          <a:bodyPr/>
          <a:lstStyle/>
          <a:p>
            <a:r>
              <a:rPr lang="en-CA" smtClean="0"/>
              <a:t>Myth: </a:t>
            </a:r>
            <a:r>
              <a:rPr lang="en-US" sz="3200" smtClean="0"/>
              <a:t>Fractions are always parts of a whole.</a:t>
            </a:r>
            <a:r>
              <a:rPr lang="en-US" sz="2800" smtClean="0"/>
              <a:t/>
            </a:r>
            <a:br>
              <a:rPr lang="en-US" sz="2800" smtClean="0"/>
            </a:br>
            <a:endParaRPr lang="en-CA" sz="2800" smtClean="0"/>
          </a:p>
        </p:txBody>
      </p:sp>
      <p:sp>
        <p:nvSpPr>
          <p:cNvPr id="9219" name="Content Placeholder 2"/>
          <p:cNvSpPr>
            <a:spLocks noGrp="1"/>
          </p:cNvSpPr>
          <p:nvPr>
            <p:ph idx="1"/>
          </p:nvPr>
        </p:nvSpPr>
        <p:spPr>
          <a:xfrm>
            <a:off x="457200" y="1295400"/>
            <a:ext cx="8229600" cy="5257800"/>
          </a:xfrm>
        </p:spPr>
        <p:txBody>
          <a:bodyPr/>
          <a:lstStyle/>
          <a:p>
            <a:r>
              <a:rPr lang="en-CA" smtClean="0"/>
              <a:t>Many traditional North American resources explicitly ask us to think about fractions as part to whole relationships. </a:t>
            </a:r>
            <a:r>
              <a:rPr lang="en-CA" sz="2800" smtClean="0"/>
              <a:t>E.g., </a:t>
            </a:r>
          </a:p>
          <a:p>
            <a:pPr lvl="1">
              <a:buFont typeface="Arial" charset="0"/>
              <a:buNone/>
            </a:pPr>
            <a:r>
              <a:rPr lang="en-CA" smtClean="0"/>
              <a:t>	“represent fractions using concrete materials, words, and standard fractional notation, and explain the meaning </a:t>
            </a:r>
            <a:r>
              <a:rPr lang="en-CA" smtClean="0">
                <a:solidFill>
                  <a:srgbClr val="FF0000"/>
                </a:solidFill>
              </a:rPr>
              <a:t>of the denominator as the number of the fractional parts of a whole or a set</a:t>
            </a:r>
            <a:r>
              <a:rPr lang="en-CA" smtClean="0"/>
              <a:t>, and the numerator as the number of fractional parts being considered”</a:t>
            </a:r>
          </a:p>
          <a:p>
            <a:endParaRPr lang="en-CA" smtClean="0"/>
          </a:p>
        </p:txBody>
      </p:sp>
      <p:sp>
        <p:nvSpPr>
          <p:cNvPr id="4" name="TextBox 3"/>
          <p:cNvSpPr txBox="1">
            <a:spLocks noChangeArrowheads="1"/>
          </p:cNvSpPr>
          <p:nvPr/>
        </p:nvSpPr>
        <p:spPr bwMode="auto">
          <a:xfrm>
            <a:off x="6172200" y="5410200"/>
            <a:ext cx="1979613" cy="369888"/>
          </a:xfrm>
          <a:prstGeom prst="rect">
            <a:avLst/>
          </a:prstGeom>
          <a:noFill/>
          <a:ln w="9525">
            <a:noFill/>
            <a:miter lim="800000"/>
            <a:headEnd/>
            <a:tailEnd/>
          </a:ln>
        </p:spPr>
        <p:txBody>
          <a:bodyPr wrap="none">
            <a:spAutoFit/>
          </a:bodyPr>
          <a:lstStyle/>
          <a:p>
            <a:r>
              <a:rPr lang="en-CA"/>
              <a:t>Curriculum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
        <p:nvSpPr>
          <p:cNvPr id="10243" name="Content Placeholder 4"/>
          <p:cNvSpPr>
            <a:spLocks noGrp="1"/>
          </p:cNvSpPr>
          <p:nvPr>
            <p:ph idx="1"/>
          </p:nvPr>
        </p:nvSpPr>
        <p:spPr>
          <a:xfrm>
            <a:off x="457200" y="1600200"/>
            <a:ext cx="8229600" cy="4495800"/>
          </a:xfrm>
        </p:spPr>
        <p:txBody>
          <a:bodyPr/>
          <a:lstStyle/>
          <a:p>
            <a:r>
              <a:rPr lang="en-CA" smtClean="0"/>
              <a:t>Our current research is suggesting that a broader understanding (beyond part-whole) is involved in teaching and learning fractions</a:t>
            </a:r>
          </a:p>
          <a:p>
            <a:r>
              <a:rPr lang="en-CA" smtClean="0"/>
              <a:t>Our students bring all of these to the table when we teach fractions, and we, ourselves flip amongst the various meanings, often unconsciously</a:t>
            </a:r>
          </a:p>
          <a:p>
            <a:pPr lvl="1"/>
            <a:endParaRPr lang="en-CA" smtClean="0"/>
          </a:p>
        </p:txBody>
      </p:sp>
      <p:sp>
        <p:nvSpPr>
          <p:cNvPr id="17412" name="Title 1"/>
          <p:cNvSpPr>
            <a:spLocks noGrp="1"/>
          </p:cNvSpPr>
          <p:nvPr>
            <p:ph type="title"/>
          </p:nvPr>
        </p:nvSpPr>
        <p:spPr>
          <a:xfrm>
            <a:off x="457200" y="242888"/>
            <a:ext cx="8229600" cy="1509712"/>
          </a:xfrm>
        </p:spPr>
        <p:txBody>
          <a:bodyPr/>
          <a:lstStyle/>
          <a:p>
            <a:r>
              <a:rPr lang="en-CA" smtClean="0"/>
              <a:t>More Work Needed - </a:t>
            </a:r>
            <a:r>
              <a:rPr lang="en-US" sz="3200" smtClean="0"/>
              <a:t>Fractions are always parts of a whole.</a:t>
            </a:r>
            <a:r>
              <a:rPr lang="en-US" sz="2800" smtClean="0"/>
              <a:t/>
            </a:r>
            <a:br>
              <a:rPr lang="en-US" sz="2800" smtClean="0"/>
            </a:br>
            <a:endParaRPr lang="en-CA"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CA" smtClean="0"/>
              <a:t>We Can Say</a:t>
            </a:r>
          </a:p>
        </p:txBody>
      </p:sp>
      <p:sp>
        <p:nvSpPr>
          <p:cNvPr id="3" name="Content Placeholder 2"/>
          <p:cNvSpPr>
            <a:spLocks noGrp="1"/>
          </p:cNvSpPr>
          <p:nvPr>
            <p:ph idx="1"/>
          </p:nvPr>
        </p:nvSpPr>
        <p:spPr>
          <a:xfrm>
            <a:off x="457200" y="1371600"/>
            <a:ext cx="8229600" cy="5257800"/>
          </a:xfrm>
        </p:spPr>
        <p:txBody>
          <a:bodyPr/>
          <a:lstStyle/>
          <a:p>
            <a:r>
              <a:rPr lang="en-CA" smtClean="0"/>
              <a:t>Fractions are more than just part-whole relationships.</a:t>
            </a:r>
          </a:p>
          <a:p>
            <a:r>
              <a:rPr lang="en-CA" smtClean="0"/>
              <a:t>Context determines how you understand  fractional relationships.</a:t>
            </a:r>
          </a:p>
          <a:p>
            <a:r>
              <a:rPr lang="en-CA" smtClean="0"/>
              <a:t>Research has uncovered at least five ways of thinking about fractional relationships. See </a:t>
            </a:r>
            <a:r>
              <a:rPr lang="en-CA" i="1" smtClean="0"/>
              <a:t>Math for Teaching: Fraction Meanings</a:t>
            </a:r>
            <a:r>
              <a:rPr lang="en-CA" smtClean="0"/>
              <a:t> for detail.</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CA" smtClean="0"/>
          </a:p>
        </p:txBody>
      </p:sp>
      <p:sp>
        <p:nvSpPr>
          <p:cNvPr id="18435"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18437" name="Picture 2"/>
          <p:cNvPicPr>
            <a:picLocks noChangeAspect="1" noChangeArrowheads="1"/>
          </p:cNvPicPr>
          <p:nvPr/>
        </p:nvPicPr>
        <p:blipFill>
          <a:blip r:embed="rId2" cstate="print"/>
          <a:srcRect/>
          <a:stretch>
            <a:fillRect/>
          </a:stretch>
        </p:blipFill>
        <p:spPr bwMode="auto">
          <a:xfrm>
            <a:off x="457200" y="1066800"/>
            <a:ext cx="8382000" cy="4173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852488"/>
            <a:ext cx="8229600" cy="1509712"/>
          </a:xfrm>
        </p:spPr>
        <p:txBody>
          <a:bodyPr/>
          <a:lstStyle/>
          <a:p>
            <a:r>
              <a:rPr lang="en-US" sz="3200" smtClean="0"/>
              <a:t>Myth: A mathematics topic e.g., Fractions can be taught effectively over a period of time rather than in a concentrated timeframe.</a:t>
            </a:r>
            <a:r>
              <a:rPr lang="en-US" smtClean="0"/>
              <a:t/>
            </a:r>
            <a:br>
              <a:rPr lang="en-US" smtClean="0"/>
            </a:br>
            <a:endParaRPr lang="en-CA" smtClean="0"/>
          </a:p>
        </p:txBody>
      </p:sp>
      <p:sp>
        <p:nvSpPr>
          <p:cNvPr id="10244"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a:off x="1752600" y="2362200"/>
            <a:ext cx="5051425" cy="3527425"/>
          </a:xfrm>
          <a:prstGeom prst="rect">
            <a:avLst/>
          </a:prstGeom>
          <a:noFill/>
          <a:ln w="9525">
            <a:noFill/>
            <a:miter lim="800000"/>
            <a:headEnd/>
            <a:tailEnd/>
          </a:ln>
        </p:spPr>
      </p:pic>
      <p:graphicFrame>
        <p:nvGraphicFramePr>
          <p:cNvPr id="6" name="Content Placeholder 3"/>
          <p:cNvGraphicFramePr>
            <a:graphicFrameLocks noGrp="1"/>
          </p:cNvGraphicFramePr>
          <p:nvPr>
            <p:ph idx="1"/>
          </p:nvPr>
        </p:nvGraphicFramePr>
        <p:xfrm>
          <a:off x="838200" y="2286000"/>
          <a:ext cx="6858000" cy="3276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76288"/>
            <a:ext cx="8229600" cy="1509712"/>
          </a:xfrm>
        </p:spPr>
        <p:txBody>
          <a:bodyPr/>
          <a:lstStyle/>
          <a:p>
            <a:r>
              <a:rPr lang="en-US" sz="3200" smtClean="0"/>
              <a:t>Myth: Using a blend of observation, conversation, and product is a viable way to collect Assessment </a:t>
            </a:r>
            <a:r>
              <a:rPr lang="en-US" sz="3200" i="1" smtClean="0"/>
              <a:t>of</a:t>
            </a:r>
            <a:r>
              <a:rPr lang="en-US" sz="3200" smtClean="0"/>
              <a:t> Learning data.</a:t>
            </a:r>
            <a:r>
              <a:rPr lang="en-US" smtClean="0"/>
              <a:t/>
            </a:r>
            <a:br>
              <a:rPr lang="en-US" smtClean="0"/>
            </a:br>
            <a:endParaRPr lang="en-CA" smtClean="0"/>
          </a:p>
        </p:txBody>
      </p:sp>
      <p:sp>
        <p:nvSpPr>
          <p:cNvPr id="15363" name="Content Placeholder 2"/>
          <p:cNvSpPr>
            <a:spLocks noGrp="1"/>
          </p:cNvSpPr>
          <p:nvPr>
            <p:ph idx="1"/>
          </p:nvPr>
        </p:nvSpPr>
        <p:spPr>
          <a:xfrm>
            <a:off x="457200" y="2514600"/>
            <a:ext cx="8229600" cy="4343400"/>
          </a:xfrm>
        </p:spPr>
        <p:txBody>
          <a:bodyPr/>
          <a:lstStyle/>
          <a:p>
            <a:r>
              <a:rPr lang="en-CA" smtClean="0"/>
              <a:t>General agreement</a:t>
            </a:r>
          </a:p>
          <a:p>
            <a:r>
              <a:rPr lang="en-CA" smtClean="0"/>
              <a:t>See the Mathematics Curriculum document</a:t>
            </a:r>
          </a:p>
          <a:p>
            <a:r>
              <a:rPr lang="en-CA" smtClean="0"/>
              <a:t>See </a:t>
            </a:r>
            <a:r>
              <a:rPr lang="en-CA" i="1" smtClean="0"/>
              <a:t>Growing Success</a:t>
            </a:r>
          </a:p>
        </p:txBody>
      </p:sp>
      <p:sp>
        <p:nvSpPr>
          <p:cNvPr id="11268"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a:off x="533400" y="2209800"/>
            <a:ext cx="6172200" cy="3810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CA" smtClean="0"/>
              <a:t>Myths</a:t>
            </a:r>
          </a:p>
        </p:txBody>
      </p:sp>
      <p:sp>
        <p:nvSpPr>
          <p:cNvPr id="5123" name="Content Placeholder 2"/>
          <p:cNvSpPr>
            <a:spLocks noGrp="1"/>
          </p:cNvSpPr>
          <p:nvPr>
            <p:ph idx="1"/>
          </p:nvPr>
        </p:nvSpPr>
        <p:spPr/>
        <p:txBody>
          <a:bodyPr/>
          <a:lstStyle/>
          <a:p>
            <a:pPr eaLnBrk="1" hangingPunct="1"/>
            <a:r>
              <a:rPr lang="en-US" smtClean="0"/>
              <a:t>Commonly held beliefs </a:t>
            </a:r>
          </a:p>
          <a:p>
            <a:pPr eaLnBrk="1" hangingPunct="1"/>
            <a:r>
              <a:rPr lang="en-US" smtClean="0"/>
              <a:t>At CAMPPP, we’ve been working to “bust” or “confirm” beliefs that we hear may be inhibiting or enabling strategic mathematics improvement actions in various parts of the province </a:t>
            </a:r>
          </a:p>
          <a:p>
            <a:endParaRPr lang="en-C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319088"/>
            <a:ext cx="8229600" cy="1509712"/>
          </a:xfrm>
        </p:spPr>
        <p:txBody>
          <a:bodyPr/>
          <a:lstStyle/>
          <a:p>
            <a:r>
              <a:rPr lang="en-CA" smtClean="0"/>
              <a:t>Myth: </a:t>
            </a:r>
            <a:r>
              <a:rPr lang="en-US" sz="3200" smtClean="0"/>
              <a:t>All lessons should be 3-part lessons</a:t>
            </a:r>
            <a:r>
              <a:rPr lang="en-CA" smtClean="0"/>
              <a:t/>
            </a:r>
            <a:br>
              <a:rPr lang="en-CA" smtClean="0"/>
            </a:br>
            <a:endParaRPr lang="en-CA" smtClean="0"/>
          </a:p>
        </p:txBody>
      </p:sp>
      <p:sp>
        <p:nvSpPr>
          <p:cNvPr id="16387" name="Content Placeholder 2"/>
          <p:cNvSpPr>
            <a:spLocks noGrp="1"/>
          </p:cNvSpPr>
          <p:nvPr>
            <p:ph idx="1"/>
          </p:nvPr>
        </p:nvSpPr>
        <p:spPr/>
        <p:txBody>
          <a:bodyPr/>
          <a:lstStyle/>
          <a:p>
            <a:r>
              <a:rPr lang="en-CA" smtClean="0"/>
              <a:t>Some hesitation about “one size fitting all</a:t>
            </a:r>
            <a:br>
              <a:rPr lang="en-CA" smtClean="0"/>
            </a:br>
            <a:endParaRPr lang="en-CA" smtClean="0"/>
          </a:p>
          <a:p>
            <a:r>
              <a:rPr lang="en-CA" smtClean="0"/>
              <a:t>The 3-part lesson structure does NOT call for all lessons to be of the same type. In fact, we think there are at least five types of lessons…</a:t>
            </a:r>
          </a:p>
          <a:p>
            <a:endParaRPr lang="en-CA" smtClean="0"/>
          </a:p>
        </p:txBody>
      </p:sp>
      <p:sp>
        <p:nvSpPr>
          <p:cNvPr id="9220"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3" cstate="print">
            <a:lum bright="4000" contrast="8000"/>
          </a:blip>
          <a:srcRect/>
          <a:stretch>
            <a:fillRect/>
          </a:stretch>
        </p:blipFill>
        <p:spPr bwMode="auto">
          <a:xfrm>
            <a:off x="3200400" y="0"/>
            <a:ext cx="4605338" cy="6400800"/>
          </a:xfrm>
          <a:prstGeom prst="rect">
            <a:avLst/>
          </a:prstGeom>
          <a:noFill/>
          <a:ln w="9525">
            <a:noFill/>
            <a:miter lim="800000"/>
            <a:headEnd/>
            <a:tailEnd/>
          </a:ln>
        </p:spPr>
      </p:pic>
      <p:sp>
        <p:nvSpPr>
          <p:cNvPr id="23555"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84994" name="Picture 2"/>
          <p:cNvPicPr>
            <a:picLocks noChangeAspect="1" noChangeArrowheads="1"/>
          </p:cNvPicPr>
          <p:nvPr/>
        </p:nvPicPr>
        <p:blipFill>
          <a:blip r:embed="rId4" cstate="print"/>
          <a:srcRect/>
          <a:stretch>
            <a:fillRect/>
          </a:stretch>
        </p:blipFill>
        <p:spPr bwMode="auto">
          <a:xfrm>
            <a:off x="341313" y="1524000"/>
            <a:ext cx="8305800" cy="22463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3" cstate="print">
            <a:extLst>
              <a:ext uri="{28A0092B-C50C-407E-A947-70E740481C1C}"/>
            </a:extLst>
          </a:blip>
          <a:srcRect/>
          <a:stretch>
            <a:fillRect/>
          </a:stretch>
        </p:blipFill>
        <p:spPr bwMode="auto">
          <a:xfrm>
            <a:off x="3319824" y="152400"/>
            <a:ext cx="4604976" cy="6400800"/>
          </a:xfrm>
          <a:prstGeom prst="rect">
            <a:avLst/>
          </a:prstGeom>
          <a:noFill/>
          <a:ln>
            <a:noFill/>
          </a:ln>
          <a:effectLst>
            <a:outerShdw dist="35921" dir="2700000" algn="ctr" rotWithShape="0">
              <a:schemeClr val="bg2"/>
            </a:outerShdw>
            <a:softEdge rad="12700"/>
          </a:effectLst>
          <a:extLst>
            <a:ext uri="{909E8E84-426E-40DD-AFC4-6F175D3DCCD1}"/>
            <a:ext uri="{91240B29-F687-4F45-9708-019B960494DF}"/>
          </a:extLst>
        </p:spPr>
      </p:pic>
      <p:sp>
        <p:nvSpPr>
          <p:cNvPr id="24579"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24581" name="Picture 7"/>
          <p:cNvPicPr>
            <a:picLocks noChangeAspect="1" noChangeArrowheads="1"/>
          </p:cNvPicPr>
          <p:nvPr/>
        </p:nvPicPr>
        <p:blipFill>
          <a:blip r:embed="rId4" cstate="print"/>
          <a:srcRect/>
          <a:stretch>
            <a:fillRect/>
          </a:stretch>
        </p:blipFill>
        <p:spPr bwMode="auto">
          <a:xfrm>
            <a:off x="457200" y="2514600"/>
            <a:ext cx="8231188" cy="2200275"/>
          </a:xfrm>
          <a:prstGeom prst="rect">
            <a:avLst/>
          </a:prstGeom>
          <a:noFill/>
          <a:ln w="9525">
            <a:noFill/>
            <a:miter lim="800000"/>
            <a:headEnd/>
            <a:tailEnd/>
          </a:ln>
        </p:spPr>
      </p:pic>
      <p:sp>
        <p:nvSpPr>
          <p:cNvPr id="24582" name="Content Placeholder 1"/>
          <p:cNvSpPr>
            <a:spLocks noGrp="1"/>
          </p:cNvSpPr>
          <p:nvPr>
            <p:ph idx="1"/>
          </p:nvPr>
        </p:nvSpPr>
        <p:spPr>
          <a:xfrm>
            <a:off x="457200" y="1600200"/>
            <a:ext cx="6019800" cy="4191000"/>
          </a:xfrm>
        </p:spPr>
        <p:txBody>
          <a:bodyPr/>
          <a:lstStyle/>
          <a:p>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19461"/>
                                        </p:tgtEl>
                                        <p:attrNameLst>
                                          <p:attrName>style.opacity</p:attrName>
                                        </p:attrNameLst>
                                      </p:cBhvr>
                                      <p:to>
                                        <p:strVal val="0.5"/>
                                      </p:to>
                                    </p:set>
                                    <p:animEffect filter="image" prLst="opacity: 0.5">
                                      <p:cBhvr rctx="IE">
                                        <p:cTn id="7" dur="indefinite"/>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print"/>
          <a:srcRect/>
          <a:stretch>
            <a:fillRect/>
          </a:stretch>
        </p:blipFill>
        <p:spPr bwMode="auto">
          <a:xfrm>
            <a:off x="3624262" y="152400"/>
            <a:ext cx="4605338" cy="6400800"/>
          </a:xfrm>
          <a:prstGeom prst="rect">
            <a:avLst/>
          </a:prstGeom>
          <a:noFill/>
          <a:ln w="9525">
            <a:noFill/>
            <a:miter lim="800000"/>
            <a:headEnd/>
            <a:tailEnd/>
          </a:ln>
        </p:spPr>
      </p:pic>
      <p:sp>
        <p:nvSpPr>
          <p:cNvPr id="25603"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25606" name="Picture 2"/>
          <p:cNvPicPr>
            <a:picLocks noChangeAspect="1" noChangeArrowheads="1"/>
          </p:cNvPicPr>
          <p:nvPr/>
        </p:nvPicPr>
        <p:blipFill>
          <a:blip r:embed="rId4" cstate="print"/>
          <a:srcRect/>
          <a:stretch>
            <a:fillRect/>
          </a:stretch>
        </p:blipFill>
        <p:spPr bwMode="auto">
          <a:xfrm>
            <a:off x="228600" y="1676400"/>
            <a:ext cx="8526463" cy="4054475"/>
          </a:xfrm>
          <a:prstGeom prst="rect">
            <a:avLst/>
          </a:prstGeom>
          <a:noFill/>
          <a:ln w="9525">
            <a:noFill/>
            <a:miter lim="800000"/>
            <a:headEnd/>
            <a:tailEnd/>
          </a:ln>
        </p:spPr>
      </p:pic>
      <p:sp>
        <p:nvSpPr>
          <p:cNvPr id="7" name="Content Placeholder 6"/>
          <p:cNvSpPr>
            <a:spLocks noGrp="1"/>
          </p:cNvSpPr>
          <p:nvPr>
            <p:ph idx="1"/>
          </p:nvPr>
        </p:nvSpPr>
        <p:spPr>
          <a:xfrm>
            <a:off x="457200" y="1600200"/>
            <a:ext cx="8229600" cy="5257800"/>
          </a:xfrm>
        </p:spPr>
        <p:txBody>
          <a:bodyPr/>
          <a:lstStyle/>
          <a:p>
            <a:endParaRPr lang="en-CA"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noChangeArrowheads="1"/>
          </p:cNvPicPr>
          <p:nvPr/>
        </p:nvPicPr>
        <p:blipFill>
          <a:blip r:embed="rId3" cstate="print"/>
          <a:srcRect/>
          <a:stretch>
            <a:fillRect/>
          </a:stretch>
        </p:blipFill>
        <p:spPr bwMode="auto">
          <a:xfrm>
            <a:off x="3624262" y="152400"/>
            <a:ext cx="4605338" cy="6400800"/>
          </a:xfrm>
          <a:prstGeom prst="rect">
            <a:avLst/>
          </a:prstGeom>
          <a:noFill/>
          <a:ln w="9525">
            <a:noFill/>
            <a:miter lim="800000"/>
            <a:headEnd/>
            <a:tailEnd/>
          </a:ln>
        </p:spPr>
      </p:pic>
      <p:sp>
        <p:nvSpPr>
          <p:cNvPr id="26627" name="Title 1"/>
          <p:cNvSpPr>
            <a:spLocks noGrp="1"/>
          </p:cNvSpPr>
          <p:nvPr>
            <p:ph type="title"/>
          </p:nvPr>
        </p:nvSpPr>
        <p:spPr>
          <a:xfrm>
            <a:off x="457200" y="90488"/>
            <a:ext cx="8229600" cy="1509712"/>
          </a:xfrm>
        </p:spPr>
        <p:txBody>
          <a:bodyPr/>
          <a:lstStyle/>
          <a:p>
            <a:r>
              <a:rPr lang="en-CA" smtClean="0"/>
              <a:t>MATCH </a:t>
            </a:r>
            <a:br>
              <a:rPr lang="en-CA" smtClean="0"/>
            </a:br>
            <a:r>
              <a:rPr lang="en-CA" smtClean="0"/>
              <a:t>Template</a:t>
            </a:r>
          </a:p>
        </p:txBody>
      </p:sp>
      <p:sp>
        <p:nvSpPr>
          <p:cNvPr id="26628" name="Content Placeholder 2"/>
          <p:cNvSpPr>
            <a:spLocks noGrp="1"/>
          </p:cNvSpPr>
          <p:nvPr>
            <p:ph idx="1"/>
          </p:nvPr>
        </p:nvSpPr>
        <p:spPr>
          <a:xfrm>
            <a:off x="457200" y="1600200"/>
            <a:ext cx="8229600" cy="5257800"/>
          </a:xfrm>
        </p:spPr>
        <p:txBody>
          <a:bodyPr/>
          <a:lstStyle/>
          <a:p>
            <a:pPr marL="39688" indent="0">
              <a:buFont typeface="Arial" charset="0"/>
              <a:buNone/>
            </a:pPr>
            <a:endParaRPr lang="en-CA" sz="2400" dirty="0"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26630" name="Picture 2"/>
          <p:cNvPicPr>
            <a:picLocks noChangeAspect="1" noChangeArrowheads="1"/>
          </p:cNvPicPr>
          <p:nvPr/>
        </p:nvPicPr>
        <p:blipFill>
          <a:blip r:embed="rId4" cstate="print"/>
          <a:srcRect/>
          <a:stretch>
            <a:fillRect/>
          </a:stretch>
        </p:blipFill>
        <p:spPr bwMode="auto">
          <a:xfrm>
            <a:off x="511175" y="2819400"/>
            <a:ext cx="8305800" cy="2867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CA" smtClean="0"/>
              <a:t>Three-Part Lesson Designs</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27652" name="Content Placeholder 4"/>
          <p:cNvPicPr>
            <a:picLocks noGrp="1"/>
          </p:cNvPicPr>
          <p:nvPr>
            <p:ph idx="1"/>
          </p:nvPr>
        </p:nvPicPr>
        <p:blipFill>
          <a:blip r:embed="rId3" cstate="print"/>
          <a:srcRect/>
          <a:stretch>
            <a:fillRect/>
          </a:stretch>
        </p:blipFill>
        <p:spPr>
          <a:xfrm>
            <a:off x="2700338" y="1109663"/>
            <a:ext cx="3090862" cy="4448175"/>
          </a:xfrm>
        </p:spPr>
      </p:pic>
      <p:sp>
        <p:nvSpPr>
          <p:cNvPr id="27653" name="TextBox 9"/>
          <p:cNvSpPr txBox="1">
            <a:spLocks noChangeArrowheads="1"/>
          </p:cNvSpPr>
          <p:nvPr/>
        </p:nvSpPr>
        <p:spPr bwMode="auto">
          <a:xfrm>
            <a:off x="533400" y="1524000"/>
            <a:ext cx="1981200" cy="3540125"/>
          </a:xfrm>
          <a:prstGeom prst="rect">
            <a:avLst/>
          </a:prstGeom>
          <a:noFill/>
          <a:ln w="9525">
            <a:noFill/>
            <a:miter lim="800000"/>
            <a:headEnd/>
            <a:tailEnd/>
          </a:ln>
        </p:spPr>
        <p:txBody>
          <a:bodyPr>
            <a:spAutoFit/>
          </a:bodyPr>
          <a:lstStyle/>
          <a:p>
            <a:r>
              <a:rPr lang="en-CA" sz="2800"/>
              <a:t>5 Designs</a:t>
            </a:r>
          </a:p>
          <a:p>
            <a:r>
              <a:rPr lang="en-CA" sz="2800"/>
              <a:t>1 overview</a:t>
            </a:r>
          </a:p>
          <a:p>
            <a:endParaRPr lang="en-CA" sz="2800"/>
          </a:p>
          <a:p>
            <a:r>
              <a:rPr lang="en-CA" sz="2800"/>
              <a:t>What’s the Same? </a:t>
            </a:r>
          </a:p>
          <a:p>
            <a:endParaRPr lang="en-CA" sz="2800"/>
          </a:p>
          <a:p>
            <a:r>
              <a:rPr lang="en-CA" sz="2800"/>
              <a:t>What’s Different?</a:t>
            </a:r>
          </a:p>
        </p:txBody>
      </p:sp>
      <p:pic>
        <p:nvPicPr>
          <p:cNvPr id="27654" name="Picture 6"/>
          <p:cNvPicPr>
            <a:picLocks noChangeAspect="1" noChangeArrowheads="1"/>
          </p:cNvPicPr>
          <p:nvPr/>
        </p:nvPicPr>
        <p:blipFill>
          <a:blip r:embed="rId4" cstate="print"/>
          <a:srcRect/>
          <a:stretch>
            <a:fillRect/>
          </a:stretch>
        </p:blipFill>
        <p:spPr bwMode="auto">
          <a:xfrm>
            <a:off x="5791200" y="1109663"/>
            <a:ext cx="2743200" cy="41481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90488"/>
            <a:ext cx="9144000" cy="1509712"/>
          </a:xfrm>
        </p:spPr>
        <p:txBody>
          <a:bodyPr/>
          <a:lstStyle/>
          <a:p>
            <a:r>
              <a:rPr lang="en-CA" smtClean="0"/>
              <a:t>How Do Accommodations Connect?</a:t>
            </a:r>
          </a:p>
        </p:txBody>
      </p:sp>
      <p:sp>
        <p:nvSpPr>
          <p:cNvPr id="28675" name="Content Placeholder 2"/>
          <p:cNvSpPr>
            <a:spLocks noGrp="1"/>
          </p:cNvSpPr>
          <p:nvPr>
            <p:ph idx="1"/>
          </p:nvPr>
        </p:nvSpPr>
        <p:spPr/>
        <p:txBody>
          <a:bodyPr/>
          <a:lstStyle/>
          <a:p>
            <a:r>
              <a:rPr lang="en-CA" smtClean="0"/>
              <a:t>What sorts of accommodations would you plan for each part of one of the lesson types?</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90488"/>
            <a:ext cx="8686800" cy="1509712"/>
          </a:xfrm>
        </p:spPr>
        <p:txBody>
          <a:bodyPr/>
          <a:lstStyle/>
          <a:p>
            <a:r>
              <a:rPr lang="en-CA" smtClean="0"/>
              <a:t>How Does Questioning Connect?</a:t>
            </a:r>
          </a:p>
        </p:txBody>
      </p:sp>
      <p:sp>
        <p:nvSpPr>
          <p:cNvPr id="3" name="Content Placeholder 2"/>
          <p:cNvSpPr>
            <a:spLocks noGrp="1"/>
          </p:cNvSpPr>
          <p:nvPr>
            <p:ph idx="1"/>
          </p:nvPr>
        </p:nvSpPr>
        <p:spPr/>
        <p:txBody>
          <a:bodyPr/>
          <a:lstStyle/>
          <a:p>
            <a:pPr>
              <a:defRPr/>
            </a:pPr>
            <a:r>
              <a:rPr lang="en-CA" dirty="0" smtClean="0"/>
              <a:t>Where in these 5 Lesson Design Templates would teachers pose questions that invite:  </a:t>
            </a:r>
          </a:p>
          <a:p>
            <a:pPr marL="554038" indent="-514350">
              <a:buFont typeface="+mj-lt"/>
              <a:buAutoNum type="alphaLcPeriod"/>
              <a:defRPr/>
            </a:pPr>
            <a:r>
              <a:rPr lang="en-CA" dirty="0" smtClean="0"/>
              <a:t>evaluative listening? </a:t>
            </a:r>
          </a:p>
          <a:p>
            <a:pPr marL="554038" indent="-514350">
              <a:buFont typeface="+mj-lt"/>
              <a:buAutoNum type="alphaLcPeriod"/>
              <a:defRPr/>
            </a:pPr>
            <a:r>
              <a:rPr lang="en-CA" dirty="0" smtClean="0"/>
              <a:t>interpretive listening?</a:t>
            </a:r>
            <a:endParaRPr lang="en-CA" dirty="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marL="0" indent="0" algn="ctr" eaLnBrk="1" hangingPunct="1"/>
            <a:r>
              <a:rPr lang="en-US" dirty="0" smtClean="0"/>
              <a:t>Acting Strategically</a:t>
            </a:r>
          </a:p>
        </p:txBody>
      </p:sp>
      <p:sp>
        <p:nvSpPr>
          <p:cNvPr id="30723" name="Rectangle 3"/>
          <p:cNvSpPr>
            <a:spLocks noGrp="1" noChangeArrowheads="1"/>
          </p:cNvSpPr>
          <p:nvPr>
            <p:ph type="subTitle" idx="1"/>
          </p:nvPr>
        </p:nvSpPr>
        <p:spPr/>
        <p:txBody>
          <a:bodyPr/>
          <a:lstStyle/>
          <a:p>
            <a:pPr eaLnBrk="1" hangingPunct="1"/>
            <a:r>
              <a:rPr lang="en-US" smtClean="0"/>
              <a:t>Examining Our Current Reality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4000" smtClean="0"/>
              <a:t>Why Is Current Reality Important?</a:t>
            </a:r>
          </a:p>
        </p:txBody>
      </p:sp>
      <p:sp>
        <p:nvSpPr>
          <p:cNvPr id="22531" name="Rectangle 3"/>
          <p:cNvSpPr>
            <a:spLocks noGrp="1" noChangeArrowheads="1"/>
          </p:cNvSpPr>
          <p:nvPr>
            <p:ph idx="1"/>
          </p:nvPr>
        </p:nvSpPr>
        <p:spPr/>
        <p:txBody>
          <a:bodyPr/>
          <a:lstStyle/>
          <a:p>
            <a:pPr eaLnBrk="1" hangingPunct="1">
              <a:lnSpc>
                <a:spcPct val="90000"/>
              </a:lnSpc>
            </a:pPr>
            <a:r>
              <a:rPr lang="en-US" sz="2800" smtClean="0"/>
              <a:t>Prevents spending energy/resources on non-existent problems</a:t>
            </a:r>
          </a:p>
          <a:p>
            <a:pPr eaLnBrk="1" hangingPunct="1">
              <a:lnSpc>
                <a:spcPct val="90000"/>
              </a:lnSpc>
            </a:pPr>
            <a:r>
              <a:rPr lang="en-US" sz="2800" smtClean="0"/>
              <a:t>Helps target activities more precisely</a:t>
            </a:r>
          </a:p>
          <a:p>
            <a:pPr eaLnBrk="1" hangingPunct="1">
              <a:lnSpc>
                <a:spcPct val="90000"/>
              </a:lnSpc>
            </a:pPr>
            <a:r>
              <a:rPr lang="en-US" sz="2800" smtClean="0"/>
              <a:t>Provides motivation for continuing what’s making a positive difference</a:t>
            </a:r>
          </a:p>
          <a:p>
            <a:pPr eaLnBrk="1" hangingPunct="1">
              <a:lnSpc>
                <a:spcPct val="90000"/>
              </a:lnSpc>
            </a:pPr>
            <a:r>
              <a:rPr lang="en-US" sz="2800" smtClean="0"/>
              <a:t>Provides impetus for shifting practices that aren’t helping quickly or significantly</a:t>
            </a:r>
          </a:p>
          <a:p>
            <a:pPr eaLnBrk="1" hangingPunct="1">
              <a:lnSpc>
                <a:spcPct val="90000"/>
              </a:lnSpc>
            </a:pPr>
            <a:r>
              <a:rPr lang="en-US" sz="2800" smtClean="0"/>
              <a:t>Helps justify our work based on what we know is true rather than just what we think may be true</a:t>
            </a:r>
          </a:p>
          <a:p>
            <a:pPr eaLnBrk="1" hangingPunct="1">
              <a:lnSpc>
                <a:spcPct val="90000"/>
              </a:lnSpc>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dirty="0" smtClean="0"/>
              <a:t>Only until the fraction becomes an improper fraction. i.e.,  numerator exceeds denominator.</a:t>
            </a:r>
            <a:br>
              <a:rPr lang="en-CA" dirty="0" smtClean="0"/>
            </a:br>
            <a:r>
              <a:rPr lang="en-CA" dirty="0" smtClean="0"/>
              <a:t>1/6  2/6  3/6 4/6  5/6  6/6  7/6  8/6  9/6</a:t>
            </a:r>
            <a:br>
              <a:rPr lang="en-CA" dirty="0" smtClean="0"/>
            </a:br>
            <a:r>
              <a:rPr lang="en-CA" dirty="0" smtClean="0"/>
              <a:t>The closer the numerator and denominator, the closer the fraction approaches 1.</a:t>
            </a:r>
          </a:p>
        </p:txBody>
      </p:sp>
      <p:sp>
        <p:nvSpPr>
          <p:cNvPr id="5124"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2057400"/>
            <a:ext cx="8077200" cy="3429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Evidence of Current Reality</a:t>
            </a:r>
          </a:p>
        </p:txBody>
      </p:sp>
      <p:sp>
        <p:nvSpPr>
          <p:cNvPr id="23555" name="Rectangle 3"/>
          <p:cNvSpPr>
            <a:spLocks noGrp="1" noChangeArrowheads="1"/>
          </p:cNvSpPr>
          <p:nvPr>
            <p:ph idx="1"/>
          </p:nvPr>
        </p:nvSpPr>
        <p:spPr>
          <a:xfrm>
            <a:off x="457200" y="1219200"/>
            <a:ext cx="8229600" cy="5257800"/>
          </a:xfrm>
        </p:spPr>
        <p:txBody>
          <a:bodyPr/>
          <a:lstStyle/>
          <a:p>
            <a:pPr eaLnBrk="1" hangingPunct="1"/>
            <a:r>
              <a:rPr lang="en-US" smtClean="0"/>
              <a:t>Not just an opinion</a:t>
            </a:r>
          </a:p>
          <a:p>
            <a:pPr eaLnBrk="1" hangingPunct="1"/>
            <a:r>
              <a:rPr lang="en-US" smtClean="0"/>
              <a:t>Facts and data</a:t>
            </a:r>
          </a:p>
          <a:p>
            <a:pPr eaLnBrk="1" hangingPunct="1"/>
            <a:r>
              <a:rPr lang="en-US" smtClean="0"/>
              <a:t>Observable – things you see, conversations you have, products you collect</a:t>
            </a:r>
          </a:p>
          <a:p>
            <a:pPr eaLnBrk="1" hangingPunct="1"/>
            <a:r>
              <a:rPr lang="en-US" smtClean="0"/>
              <a:t>Based on deep understanding of whatever is being monitored</a:t>
            </a:r>
          </a:p>
          <a:p>
            <a:pPr eaLnBrk="1" hangingPunct="1"/>
            <a:r>
              <a:rPr lang="en-US" smtClean="0"/>
              <a:t>Connected to an important goal</a:t>
            </a:r>
          </a:p>
          <a:p>
            <a:pPr eaLnBrk="1" hangingPunct="1"/>
            <a:endParaRPr lang="en-US" smtClean="0"/>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000" smtClean="0"/>
              <a:t>What Are Examples of Important Goals?</a:t>
            </a:r>
          </a:p>
        </p:txBody>
      </p:sp>
      <p:sp>
        <p:nvSpPr>
          <p:cNvPr id="33795" name="Rectangle 3"/>
          <p:cNvSpPr>
            <a:spLocks noGrp="1" noChangeArrowheads="1"/>
          </p:cNvSpPr>
          <p:nvPr>
            <p:ph idx="1"/>
          </p:nvPr>
        </p:nvSpPr>
        <p:spPr>
          <a:xfrm>
            <a:off x="457200" y="1600200"/>
            <a:ext cx="3124200" cy="4525963"/>
          </a:xfrm>
        </p:spPr>
        <p:txBody>
          <a:bodyPr/>
          <a:lstStyle/>
          <a:p>
            <a:pPr eaLnBrk="1" hangingPunct="1"/>
            <a:r>
              <a:rPr lang="en-US" smtClean="0"/>
              <a:t>It Depends …</a:t>
            </a:r>
            <a:br>
              <a:rPr lang="en-US" smtClean="0"/>
            </a:br>
            <a:r>
              <a:rPr lang="en-US" smtClean="0"/>
              <a:t>… where you are working with respect to the Instructional Core</a:t>
            </a:r>
          </a:p>
          <a:p>
            <a:pPr eaLnBrk="1" hangingPunct="1"/>
            <a:endParaRPr lang="en-US" smtClean="0"/>
          </a:p>
          <a:p>
            <a:pPr eaLnBrk="1" hangingPunct="1">
              <a:buFontTx/>
              <a:buNone/>
            </a:pPr>
            <a:endParaRPr lang="en-US" smtClean="0"/>
          </a:p>
        </p:txBody>
      </p:sp>
      <p:pic>
        <p:nvPicPr>
          <p:cNvPr id="33796" name="Picture 10"/>
          <p:cNvPicPr>
            <a:picLocks noChangeAspect="1" noChangeArrowheads="1"/>
          </p:cNvPicPr>
          <p:nvPr/>
        </p:nvPicPr>
        <p:blipFill>
          <a:blip r:embed="rId2" cstate="print"/>
          <a:srcRect/>
          <a:stretch>
            <a:fillRect/>
          </a:stretch>
        </p:blipFill>
        <p:spPr bwMode="auto">
          <a:xfrm>
            <a:off x="3581400" y="1676400"/>
            <a:ext cx="468947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Important at the Learner Level</a:t>
            </a:r>
          </a:p>
        </p:txBody>
      </p:sp>
      <p:sp>
        <p:nvSpPr>
          <p:cNvPr id="34819" name="Rectangle 3"/>
          <p:cNvSpPr>
            <a:spLocks noGrp="1" noChangeArrowheads="1"/>
          </p:cNvSpPr>
          <p:nvPr>
            <p:ph idx="1"/>
          </p:nvPr>
        </p:nvSpPr>
        <p:spPr>
          <a:xfrm>
            <a:off x="457200" y="1600200"/>
            <a:ext cx="8305800" cy="4525963"/>
          </a:xfrm>
        </p:spPr>
        <p:txBody>
          <a:bodyPr/>
          <a:lstStyle/>
          <a:p>
            <a:pPr eaLnBrk="1" hangingPunct="1"/>
            <a:r>
              <a:rPr lang="en-US" smtClean="0"/>
              <a:t>Do I understand what I’m being taught?</a:t>
            </a:r>
          </a:p>
          <a:p>
            <a:pPr eaLnBrk="1" hangingPunct="1"/>
            <a:r>
              <a:rPr lang="en-US" smtClean="0"/>
              <a:t>Am I engaged in learning this?</a:t>
            </a:r>
          </a:p>
          <a:p>
            <a:pPr eaLnBrk="1" hangingPunct="1"/>
            <a:r>
              <a:rPr lang="en-US" smtClean="0"/>
              <a:t>Am I confident?</a:t>
            </a:r>
          </a:p>
          <a:p>
            <a:pPr eaLnBrk="1" hangingPunct="1"/>
            <a:r>
              <a:rPr lang="en-US" smtClean="0"/>
              <a:t>Will I have a chance to</a:t>
            </a:r>
            <a:br>
              <a:rPr lang="en-US" smtClean="0"/>
            </a:br>
            <a:r>
              <a:rPr lang="en-US" smtClean="0"/>
              <a:t>show my teacher that </a:t>
            </a:r>
            <a:br>
              <a:rPr lang="en-US" smtClean="0"/>
            </a:br>
            <a:r>
              <a:rPr lang="en-US" smtClean="0"/>
              <a:t>I know this or get </a:t>
            </a:r>
            <a:br>
              <a:rPr lang="en-US" smtClean="0"/>
            </a:br>
            <a:r>
              <a:rPr lang="en-US" smtClean="0"/>
              <a:t>individual feedback on </a:t>
            </a:r>
            <a:br>
              <a:rPr lang="en-US" smtClean="0"/>
            </a:br>
            <a:r>
              <a:rPr lang="en-US" smtClean="0"/>
              <a:t>            this?</a:t>
            </a:r>
          </a:p>
        </p:txBody>
      </p:sp>
      <p:pic>
        <p:nvPicPr>
          <p:cNvPr id="34820" name="Picture 4"/>
          <p:cNvPicPr>
            <a:picLocks noChangeAspect="1" noChangeArrowheads="1"/>
          </p:cNvPicPr>
          <p:nvPr/>
        </p:nvPicPr>
        <p:blipFill>
          <a:blip r:embed="rId3" cstate="print"/>
          <a:srcRect/>
          <a:stretch>
            <a:fillRect/>
          </a:stretch>
        </p:blipFill>
        <p:spPr bwMode="auto">
          <a:xfrm>
            <a:off x="5105400" y="2971800"/>
            <a:ext cx="3810000"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Student Learning Measures</a:t>
            </a:r>
          </a:p>
        </p:txBody>
      </p:sp>
      <p:sp>
        <p:nvSpPr>
          <p:cNvPr id="26627" name="Rectangle 3"/>
          <p:cNvSpPr>
            <a:spLocks noGrp="1" noChangeArrowheads="1"/>
          </p:cNvSpPr>
          <p:nvPr>
            <p:ph idx="1"/>
          </p:nvPr>
        </p:nvSpPr>
        <p:spPr>
          <a:xfrm>
            <a:off x="457200" y="1371600"/>
            <a:ext cx="8229600" cy="5257800"/>
          </a:xfrm>
        </p:spPr>
        <p:txBody>
          <a:bodyPr/>
          <a:lstStyle/>
          <a:p>
            <a:pPr eaLnBrk="1" hangingPunct="1"/>
            <a:r>
              <a:rPr lang="en-US" smtClean="0"/>
              <a:t>Observations</a:t>
            </a:r>
          </a:p>
          <a:p>
            <a:pPr lvl="1" eaLnBrk="1" hangingPunct="1"/>
            <a:r>
              <a:rPr lang="en-US" smtClean="0"/>
              <a:t>Academic engagement, accommodations</a:t>
            </a:r>
          </a:p>
          <a:p>
            <a:pPr lvl="1" eaLnBrk="1" hangingPunct="1"/>
            <a:r>
              <a:rPr lang="en-US" smtClean="0"/>
              <a:t>Attendance</a:t>
            </a:r>
          </a:p>
          <a:p>
            <a:pPr lvl="1" eaLnBrk="1" hangingPunct="1"/>
            <a:r>
              <a:rPr lang="en-US" smtClean="0"/>
              <a:t>Engagement; classroom dynamics</a:t>
            </a:r>
          </a:p>
          <a:p>
            <a:pPr eaLnBrk="1" hangingPunct="1"/>
            <a:r>
              <a:rPr lang="en-US" smtClean="0"/>
              <a:t>Conversations</a:t>
            </a:r>
          </a:p>
          <a:p>
            <a:pPr lvl="1" eaLnBrk="1" hangingPunct="1"/>
            <a:r>
              <a:rPr lang="en-US" smtClean="0"/>
              <a:t>Class and student profiles </a:t>
            </a:r>
          </a:p>
          <a:p>
            <a:pPr eaLnBrk="1" hangingPunct="1"/>
            <a:r>
              <a:rPr lang="en-US" smtClean="0"/>
              <a:t>Products	</a:t>
            </a:r>
          </a:p>
          <a:p>
            <a:pPr lvl="3" eaLnBrk="1" hangingPunct="1"/>
            <a:r>
              <a:rPr lang="en-US" sz="2800" smtClean="0"/>
              <a:t>EQAO reports</a:t>
            </a:r>
          </a:p>
          <a:p>
            <a:pPr lvl="3" eaLnBrk="1" hangingPunct="1"/>
            <a:r>
              <a:rPr lang="en-US" sz="2800" smtClean="0"/>
              <a:t>Report cards</a:t>
            </a:r>
          </a:p>
          <a:p>
            <a:pPr eaLnBrk="1" hangingPunct="1"/>
            <a:endParaRPr lang="en-US" smtClean="0"/>
          </a:p>
          <a:p>
            <a:pPr eaLnBrk="1" hangingPunct="1"/>
            <a:endParaRPr lang="en-US" smtClean="0"/>
          </a:p>
          <a:p>
            <a:pPr eaLnBrk="1" hangingPunct="1"/>
            <a:endParaRPr lang="en-US" smtClean="0"/>
          </a:p>
        </p:txBody>
      </p:sp>
      <p:sp>
        <p:nvSpPr>
          <p:cNvPr id="4" name="Oval 3"/>
          <p:cNvSpPr>
            <a:spLocks noChangeArrowheads="1"/>
          </p:cNvSpPr>
          <p:nvPr/>
        </p:nvSpPr>
        <p:spPr bwMode="auto">
          <a:xfrm>
            <a:off x="1143000" y="2895600"/>
            <a:ext cx="2209800" cy="685800"/>
          </a:xfrm>
          <a:prstGeom prst="ellipse">
            <a:avLst/>
          </a:prstGeom>
          <a:noFill/>
          <a:ln w="38100" algn="ctr">
            <a:solidFill>
              <a:srgbClr val="FF3300"/>
            </a:solidFill>
            <a:round/>
            <a:headEnd/>
            <a:tailEnd/>
          </a:ln>
        </p:spPr>
        <p:txBody>
          <a:bodyPr/>
          <a:lstStyle/>
          <a:p>
            <a:endParaRPr lang="en-CA" sz="2400">
              <a:solidFill>
                <a:srgbClr val="000000"/>
              </a:solidFill>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Monitoring Engagement </a:t>
            </a:r>
          </a:p>
        </p:txBody>
      </p:sp>
      <p:sp>
        <p:nvSpPr>
          <p:cNvPr id="36867" name="Rectangle 3"/>
          <p:cNvSpPr>
            <a:spLocks noGrp="1" noChangeArrowheads="1"/>
          </p:cNvSpPr>
          <p:nvPr>
            <p:ph idx="1"/>
          </p:nvPr>
        </p:nvSpPr>
        <p:spPr/>
        <p:txBody>
          <a:bodyPr/>
          <a:lstStyle/>
          <a:p>
            <a:pPr eaLnBrk="1" hangingPunct="1"/>
            <a:r>
              <a:rPr lang="en-US" dirty="0" smtClean="0"/>
              <a:t>“If students aren’t engaged, they’re not learning, plain and simple, so knowing whether or not students are engaged, of course, is mighty important.” </a:t>
            </a:r>
            <a:r>
              <a:rPr lang="en-US" sz="2400" dirty="0" smtClean="0"/>
              <a:t>Jim Knight</a:t>
            </a:r>
          </a:p>
          <a:p>
            <a:pPr eaLnBrk="1" hangingPunct="1"/>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CA" smtClean="0"/>
              <a:t>Engagement Form – Jim Knight</a:t>
            </a:r>
          </a:p>
        </p:txBody>
      </p:sp>
      <p:sp>
        <p:nvSpPr>
          <p:cNvPr id="2052" name="Content Placeholder 2"/>
          <p:cNvSpPr>
            <a:spLocks noGrp="1"/>
          </p:cNvSpPr>
          <p:nvPr>
            <p:ph idx="1"/>
          </p:nvPr>
        </p:nvSpPr>
        <p:spPr/>
        <p:txBody>
          <a:bodyPr/>
          <a:lstStyle/>
          <a:p>
            <a:endParaRPr lang="en-CA" smtClean="0"/>
          </a:p>
          <a:p>
            <a:endParaRPr lang="en-CA"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graphicFrame>
        <p:nvGraphicFramePr>
          <p:cNvPr id="2050" name="Object 2"/>
          <p:cNvGraphicFramePr>
            <a:graphicFrameLocks noChangeAspect="1"/>
          </p:cNvGraphicFramePr>
          <p:nvPr/>
        </p:nvGraphicFramePr>
        <p:xfrm>
          <a:off x="-63500" y="1447800"/>
          <a:ext cx="9207500" cy="4495800"/>
        </p:xfrm>
        <a:graphic>
          <a:graphicData uri="http://schemas.openxmlformats.org/presentationml/2006/ole">
            <p:oleObj spid="_x0000_s2050" name="Document" r:id="rId3" imgW="5940449" imgH="2899963" progId="Word.Document.12">
              <p:embed/>
            </p:oleObj>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8600" y="274638"/>
            <a:ext cx="8686800" cy="1143000"/>
          </a:xfrm>
        </p:spPr>
        <p:txBody>
          <a:bodyPr/>
          <a:lstStyle/>
          <a:p>
            <a:pPr eaLnBrk="1" hangingPunct="1"/>
            <a:r>
              <a:rPr lang="en-US" smtClean="0"/>
              <a:t>Important at the Classroom Level </a:t>
            </a:r>
          </a:p>
        </p:txBody>
      </p:sp>
      <p:sp>
        <p:nvSpPr>
          <p:cNvPr id="37891" name="Rectangle 3"/>
          <p:cNvSpPr>
            <a:spLocks noGrp="1" noChangeArrowheads="1"/>
          </p:cNvSpPr>
          <p:nvPr>
            <p:ph idx="1"/>
          </p:nvPr>
        </p:nvSpPr>
        <p:spPr/>
        <p:txBody>
          <a:bodyPr/>
          <a:lstStyle/>
          <a:p>
            <a:pPr eaLnBrk="1" hangingPunct="1"/>
            <a:r>
              <a:rPr lang="en-US" smtClean="0"/>
              <a:t>How are the instructional shifts I am trying impacting my students’ learning? </a:t>
            </a:r>
          </a:p>
        </p:txBody>
      </p:sp>
      <p:pic>
        <p:nvPicPr>
          <p:cNvPr id="37892" name="Picture 5"/>
          <p:cNvPicPr>
            <a:picLocks noChangeAspect="1" noChangeArrowheads="1"/>
          </p:cNvPicPr>
          <p:nvPr/>
        </p:nvPicPr>
        <p:blipFill>
          <a:blip r:embed="rId3" cstate="print"/>
          <a:srcRect/>
          <a:stretch>
            <a:fillRect/>
          </a:stretch>
        </p:blipFill>
        <p:spPr bwMode="auto">
          <a:xfrm>
            <a:off x="3343275" y="2690813"/>
            <a:ext cx="534352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Measures of Teacher Practice</a:t>
            </a:r>
          </a:p>
        </p:txBody>
      </p:sp>
      <p:sp>
        <p:nvSpPr>
          <p:cNvPr id="29699" name="Rectangle 3"/>
          <p:cNvSpPr>
            <a:spLocks noGrp="1" noChangeArrowheads="1"/>
          </p:cNvSpPr>
          <p:nvPr>
            <p:ph idx="1"/>
          </p:nvPr>
        </p:nvSpPr>
        <p:spPr>
          <a:xfrm>
            <a:off x="457200" y="1295400"/>
            <a:ext cx="8229600" cy="5257800"/>
          </a:xfrm>
        </p:spPr>
        <p:txBody>
          <a:bodyPr/>
          <a:lstStyle/>
          <a:p>
            <a:pPr eaLnBrk="1" hangingPunct="1">
              <a:lnSpc>
                <a:spcPct val="90000"/>
              </a:lnSpc>
            </a:pPr>
            <a:r>
              <a:rPr lang="en-US" smtClean="0"/>
              <a:t>Observations </a:t>
            </a:r>
          </a:p>
          <a:p>
            <a:pPr lvl="1" eaLnBrk="1" hangingPunct="1">
              <a:lnSpc>
                <a:spcPct val="90000"/>
              </a:lnSpc>
            </a:pPr>
            <a:r>
              <a:rPr lang="en-US" smtClean="0"/>
              <a:t>Classroom visits</a:t>
            </a:r>
          </a:p>
          <a:p>
            <a:pPr eaLnBrk="1" hangingPunct="1">
              <a:lnSpc>
                <a:spcPct val="90000"/>
              </a:lnSpc>
            </a:pPr>
            <a:r>
              <a:rPr lang="en-US" smtClean="0"/>
              <a:t>Conversations </a:t>
            </a:r>
          </a:p>
          <a:p>
            <a:pPr lvl="1" eaLnBrk="1" hangingPunct="1">
              <a:lnSpc>
                <a:spcPct val="90000"/>
              </a:lnSpc>
            </a:pPr>
            <a:r>
              <a:rPr lang="en-US" smtClean="0"/>
              <a:t>interviews with students </a:t>
            </a:r>
          </a:p>
          <a:p>
            <a:pPr lvl="1" eaLnBrk="1" hangingPunct="1">
              <a:lnSpc>
                <a:spcPct val="90000"/>
              </a:lnSpc>
            </a:pPr>
            <a:r>
              <a:rPr lang="en-US" smtClean="0"/>
              <a:t>listening to teacher co-planning</a:t>
            </a:r>
          </a:p>
          <a:p>
            <a:pPr eaLnBrk="1" hangingPunct="1">
              <a:lnSpc>
                <a:spcPct val="90000"/>
              </a:lnSpc>
            </a:pPr>
            <a:r>
              <a:rPr lang="en-US" smtClean="0"/>
              <a:t>Products</a:t>
            </a:r>
          </a:p>
          <a:p>
            <a:pPr lvl="1" eaLnBrk="1" hangingPunct="1">
              <a:lnSpc>
                <a:spcPct val="90000"/>
              </a:lnSpc>
            </a:pPr>
            <a:r>
              <a:rPr lang="en-US" smtClean="0"/>
              <a:t>Lesson plans</a:t>
            </a:r>
          </a:p>
          <a:p>
            <a:pPr lvl="1" eaLnBrk="1" hangingPunct="1">
              <a:lnSpc>
                <a:spcPct val="90000"/>
              </a:lnSpc>
            </a:pPr>
            <a:r>
              <a:rPr lang="en-US" smtClean="0"/>
              <a:t>Evidence/data teachers gather about student engagement and achievement</a:t>
            </a:r>
          </a:p>
        </p:txBody>
      </p:sp>
      <p:sp>
        <p:nvSpPr>
          <p:cNvPr id="4" name="Oval 3"/>
          <p:cNvSpPr>
            <a:spLocks noChangeArrowheads="1"/>
          </p:cNvSpPr>
          <p:nvPr/>
        </p:nvSpPr>
        <p:spPr bwMode="auto">
          <a:xfrm>
            <a:off x="1066800" y="1752600"/>
            <a:ext cx="29718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7" name="TextBox 6"/>
          <p:cNvSpPr txBox="1">
            <a:spLocks noChangeArrowheads="1"/>
          </p:cNvSpPr>
          <p:nvPr/>
        </p:nvSpPr>
        <p:spPr bwMode="auto">
          <a:xfrm>
            <a:off x="4114800" y="1752600"/>
            <a:ext cx="4830763" cy="584200"/>
          </a:xfrm>
          <a:prstGeom prst="rect">
            <a:avLst/>
          </a:prstGeom>
          <a:noFill/>
          <a:ln w="9525">
            <a:noFill/>
            <a:miter lim="800000"/>
            <a:headEnd/>
            <a:tailEnd/>
          </a:ln>
        </p:spPr>
        <p:txBody>
          <a:bodyPr wrap="none">
            <a:spAutoFit/>
          </a:bodyPr>
          <a:lstStyle/>
          <a:p>
            <a:r>
              <a:rPr lang="en-CA" sz="3200">
                <a:solidFill>
                  <a:srgbClr val="FF0000"/>
                </a:solidFill>
              </a:rPr>
              <a:t>Types of questions posed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6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6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69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CA" smtClean="0"/>
              <a:t>Posing Questions to Evoke and Expose Thinking</a:t>
            </a:r>
          </a:p>
        </p:txBody>
      </p:sp>
      <p:sp>
        <p:nvSpPr>
          <p:cNvPr id="39939" name="Content Placeholder 2"/>
          <p:cNvSpPr>
            <a:spLocks noGrp="1"/>
          </p:cNvSpPr>
          <p:nvPr>
            <p:ph idx="1"/>
          </p:nvPr>
        </p:nvSpPr>
        <p:spPr>
          <a:xfrm>
            <a:off x="457200" y="1981200"/>
            <a:ext cx="8229600" cy="5257800"/>
          </a:xfrm>
        </p:spPr>
        <p:txBody>
          <a:bodyPr/>
          <a:lstStyle/>
          <a:p>
            <a:r>
              <a:rPr lang="en-CA" dirty="0" smtClean="0"/>
              <a:t>What type of listening do the teacher’s questions support</a:t>
            </a:r>
          </a:p>
          <a:p>
            <a:pPr lvl="1">
              <a:buFont typeface="Wingdings" pitchFamily="2" charset="2"/>
              <a:buChar char="q"/>
            </a:pPr>
            <a:r>
              <a:rPr lang="en-CA" dirty="0" smtClean="0"/>
              <a:t>   Evaluative </a:t>
            </a:r>
            <a:r>
              <a:rPr lang="en-CA" dirty="0" smtClean="0"/>
              <a:t>listening?</a:t>
            </a:r>
          </a:p>
          <a:p>
            <a:pPr lvl="1">
              <a:buFont typeface="Wingdings" pitchFamily="2" charset="2"/>
              <a:buChar char="q"/>
            </a:pPr>
            <a:r>
              <a:rPr lang="en-CA" dirty="0" smtClean="0"/>
              <a:t>   Interpretive </a:t>
            </a:r>
            <a:r>
              <a:rPr lang="en-CA" dirty="0" smtClean="0"/>
              <a:t>listening?</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CA" smtClean="0"/>
              <a:t>At CAMPPP</a:t>
            </a:r>
          </a:p>
        </p:txBody>
      </p:sp>
      <p:pic>
        <p:nvPicPr>
          <p:cNvPr id="40963" name="Picture 2"/>
          <p:cNvPicPr>
            <a:picLocks noGrp="1" noChangeAspect="1" noChangeArrowheads="1"/>
          </p:cNvPicPr>
          <p:nvPr>
            <p:ph idx="1"/>
          </p:nvPr>
        </p:nvPicPr>
        <p:blipFill>
          <a:blip r:embed="rId3" cstate="print"/>
          <a:srcRect/>
          <a:stretch>
            <a:fillRect/>
          </a:stretch>
        </p:blipFill>
        <p:spPr>
          <a:xfrm>
            <a:off x="914400" y="1828800"/>
            <a:ext cx="6842125" cy="3116263"/>
          </a:xfrm>
          <a:noFill/>
        </p:spPr>
      </p:pic>
      <p:sp>
        <p:nvSpPr>
          <p:cNvPr id="5" name="TextBox 4"/>
          <p:cNvSpPr txBox="1">
            <a:spLocks noChangeArrowheads="1"/>
          </p:cNvSpPr>
          <p:nvPr/>
        </p:nvSpPr>
        <p:spPr bwMode="auto">
          <a:xfrm>
            <a:off x="457200" y="3733800"/>
            <a:ext cx="1587500" cy="646113"/>
          </a:xfrm>
          <a:prstGeom prst="rect">
            <a:avLst/>
          </a:prstGeom>
          <a:noFill/>
          <a:ln w="9525">
            <a:noFill/>
            <a:miter lim="800000"/>
            <a:headEnd/>
            <a:tailEnd/>
          </a:ln>
        </p:spPr>
        <p:txBody>
          <a:bodyPr wrap="none">
            <a:spAutoFit/>
          </a:bodyPr>
          <a:lstStyle/>
          <a:p>
            <a:r>
              <a:rPr lang="en-CA">
                <a:solidFill>
                  <a:srgbClr val="FF0000"/>
                </a:solidFill>
              </a:rPr>
              <a:t>Learning Wall</a:t>
            </a:r>
            <a:br>
              <a:rPr lang="en-CA">
                <a:solidFill>
                  <a:srgbClr val="FF0000"/>
                </a:solidFill>
              </a:rPr>
            </a:br>
            <a:r>
              <a:rPr lang="en-CA">
                <a:solidFill>
                  <a:srgbClr val="FF0000"/>
                </a:solidFill>
              </a:rPr>
              <a:t> for Fractions</a:t>
            </a:r>
          </a:p>
        </p:txBody>
      </p:sp>
      <p:sp>
        <p:nvSpPr>
          <p:cNvPr id="6" name="TextBox 5"/>
          <p:cNvSpPr txBox="1">
            <a:spLocks noChangeArrowheads="1"/>
          </p:cNvSpPr>
          <p:nvPr/>
        </p:nvSpPr>
        <p:spPr bwMode="auto">
          <a:xfrm>
            <a:off x="4419600" y="4876800"/>
            <a:ext cx="1504950" cy="646113"/>
          </a:xfrm>
          <a:prstGeom prst="rect">
            <a:avLst/>
          </a:prstGeom>
          <a:noFill/>
          <a:ln w="9525">
            <a:noFill/>
            <a:miter lim="800000"/>
            <a:headEnd/>
            <a:tailEnd/>
          </a:ln>
        </p:spPr>
        <p:txBody>
          <a:bodyPr wrap="none">
            <a:spAutoFit/>
          </a:bodyPr>
          <a:lstStyle/>
          <a:p>
            <a:r>
              <a:rPr lang="en-CA">
                <a:solidFill>
                  <a:srgbClr val="FF0000"/>
                </a:solidFill>
              </a:rPr>
              <a:t>Assessment </a:t>
            </a:r>
            <a:br>
              <a:rPr lang="en-CA">
                <a:solidFill>
                  <a:srgbClr val="FF0000"/>
                </a:solidFill>
              </a:rPr>
            </a:br>
            <a:r>
              <a:rPr lang="en-CA">
                <a:solidFill>
                  <a:srgbClr val="FF0000"/>
                </a:solidFill>
              </a:rPr>
              <a:t>Portfolio</a:t>
            </a:r>
          </a:p>
        </p:txBody>
      </p:sp>
      <p:sp>
        <p:nvSpPr>
          <p:cNvPr id="7" name="TextBox 6"/>
          <p:cNvSpPr txBox="1">
            <a:spLocks noChangeArrowheads="1"/>
          </p:cNvSpPr>
          <p:nvPr/>
        </p:nvSpPr>
        <p:spPr bwMode="auto">
          <a:xfrm>
            <a:off x="533400" y="2819400"/>
            <a:ext cx="1489075" cy="646113"/>
          </a:xfrm>
          <a:prstGeom prst="rect">
            <a:avLst/>
          </a:prstGeom>
          <a:noFill/>
          <a:ln w="9525">
            <a:noFill/>
            <a:miter lim="800000"/>
            <a:headEnd/>
            <a:tailEnd/>
          </a:ln>
        </p:spPr>
        <p:txBody>
          <a:bodyPr wrap="none">
            <a:spAutoFit/>
          </a:bodyPr>
          <a:lstStyle/>
          <a:p>
            <a:r>
              <a:rPr lang="en-CA">
                <a:solidFill>
                  <a:srgbClr val="FF0000"/>
                </a:solidFill>
              </a:rPr>
              <a:t>K-12 View of</a:t>
            </a:r>
            <a:br>
              <a:rPr lang="en-CA">
                <a:solidFill>
                  <a:srgbClr val="FF0000"/>
                </a:solidFill>
              </a:rPr>
            </a:br>
            <a:r>
              <a:rPr lang="en-CA">
                <a:solidFill>
                  <a:srgbClr val="FF0000"/>
                </a:solidFill>
              </a:rPr>
              <a:t> Fractions</a:t>
            </a:r>
          </a:p>
        </p:txBody>
      </p:sp>
      <p:sp>
        <p:nvSpPr>
          <p:cNvPr id="8" name="TextBox 7"/>
          <p:cNvSpPr txBox="1">
            <a:spLocks noChangeArrowheads="1"/>
          </p:cNvSpPr>
          <p:nvPr/>
        </p:nvSpPr>
        <p:spPr bwMode="auto">
          <a:xfrm>
            <a:off x="4038600" y="1447800"/>
            <a:ext cx="1954213" cy="369888"/>
          </a:xfrm>
          <a:prstGeom prst="rect">
            <a:avLst/>
          </a:prstGeom>
          <a:noFill/>
          <a:ln w="9525">
            <a:noFill/>
            <a:miter lim="800000"/>
            <a:headEnd/>
            <a:tailEnd/>
          </a:ln>
        </p:spPr>
        <p:txBody>
          <a:bodyPr wrap="none">
            <a:spAutoFit/>
          </a:bodyPr>
          <a:lstStyle/>
          <a:p>
            <a:r>
              <a:rPr lang="en-CA">
                <a:solidFill>
                  <a:srgbClr val="FF0000"/>
                </a:solidFill>
              </a:rPr>
              <a:t>Accommodations</a:t>
            </a:r>
          </a:p>
        </p:txBody>
      </p:sp>
      <p:sp>
        <p:nvSpPr>
          <p:cNvPr id="9" name="TextBox 8"/>
          <p:cNvSpPr txBox="1">
            <a:spLocks noChangeArrowheads="1"/>
          </p:cNvSpPr>
          <p:nvPr/>
        </p:nvSpPr>
        <p:spPr bwMode="auto">
          <a:xfrm>
            <a:off x="6781800" y="3200400"/>
            <a:ext cx="1296988" cy="646113"/>
          </a:xfrm>
          <a:prstGeom prst="rect">
            <a:avLst/>
          </a:prstGeom>
          <a:noFill/>
          <a:ln w="9525">
            <a:noFill/>
            <a:miter lim="800000"/>
            <a:headEnd/>
            <a:tailEnd/>
          </a:ln>
        </p:spPr>
        <p:txBody>
          <a:bodyPr wrap="none">
            <a:spAutoFit/>
          </a:bodyPr>
          <a:lstStyle/>
          <a:p>
            <a:r>
              <a:rPr lang="en-CA">
                <a:solidFill>
                  <a:srgbClr val="FF0000"/>
                </a:solidFill>
              </a:rPr>
              <a:t>5 MATCH</a:t>
            </a:r>
            <a:br>
              <a:rPr lang="en-CA">
                <a:solidFill>
                  <a:srgbClr val="FF0000"/>
                </a:solidFill>
              </a:rPr>
            </a:br>
            <a:r>
              <a:rPr lang="en-CA">
                <a:solidFill>
                  <a:srgbClr val="FF0000"/>
                </a:solidFill>
              </a:rPr>
              <a:t> Templates</a:t>
            </a:r>
          </a:p>
        </p:txBody>
      </p:sp>
      <p:sp>
        <p:nvSpPr>
          <p:cNvPr id="10" name="TextBox 9"/>
          <p:cNvSpPr txBox="1">
            <a:spLocks noChangeArrowheads="1"/>
          </p:cNvSpPr>
          <p:nvPr/>
        </p:nvSpPr>
        <p:spPr bwMode="auto">
          <a:xfrm>
            <a:off x="2887663" y="4876800"/>
            <a:ext cx="1684337" cy="923925"/>
          </a:xfrm>
          <a:prstGeom prst="rect">
            <a:avLst/>
          </a:prstGeom>
          <a:noFill/>
          <a:ln w="9525">
            <a:noFill/>
            <a:miter lim="800000"/>
            <a:headEnd/>
            <a:tailEnd/>
          </a:ln>
        </p:spPr>
        <p:txBody>
          <a:bodyPr wrap="none">
            <a:spAutoFit/>
          </a:bodyPr>
          <a:lstStyle/>
          <a:p>
            <a:r>
              <a:rPr lang="en-CA">
                <a:solidFill>
                  <a:srgbClr val="FF0000"/>
                </a:solidFill>
              </a:rPr>
              <a:t>Why Students </a:t>
            </a:r>
            <a:br>
              <a:rPr lang="en-CA">
                <a:solidFill>
                  <a:srgbClr val="FF0000"/>
                </a:solidFill>
              </a:rPr>
            </a:br>
            <a:r>
              <a:rPr lang="en-CA">
                <a:solidFill>
                  <a:srgbClr val="FF0000"/>
                </a:solidFill>
              </a:rPr>
              <a:t>Struggle </a:t>
            </a:r>
            <a:br>
              <a:rPr lang="en-CA">
                <a:solidFill>
                  <a:srgbClr val="FF0000"/>
                </a:solidFill>
              </a:rPr>
            </a:br>
            <a:r>
              <a:rPr lang="en-CA">
                <a:solidFill>
                  <a:srgbClr val="FF0000"/>
                </a:solidFill>
              </a:rPr>
              <a:t>with Fractions</a:t>
            </a:r>
          </a:p>
        </p:txBody>
      </p:sp>
      <p:sp>
        <p:nvSpPr>
          <p:cNvPr id="11" name="TextBox 10"/>
          <p:cNvSpPr txBox="1">
            <a:spLocks noChangeArrowheads="1"/>
          </p:cNvSpPr>
          <p:nvPr/>
        </p:nvSpPr>
        <p:spPr bwMode="auto">
          <a:xfrm>
            <a:off x="457200" y="4724400"/>
            <a:ext cx="2352675" cy="369888"/>
          </a:xfrm>
          <a:prstGeom prst="rect">
            <a:avLst/>
          </a:prstGeom>
          <a:noFill/>
          <a:ln w="9525">
            <a:noFill/>
            <a:miter lim="800000"/>
            <a:headEnd/>
            <a:tailEnd/>
          </a:ln>
        </p:spPr>
        <p:txBody>
          <a:bodyPr wrap="none">
            <a:spAutoFit/>
          </a:bodyPr>
          <a:lstStyle/>
          <a:p>
            <a:r>
              <a:rPr lang="en-CA">
                <a:solidFill>
                  <a:srgbClr val="FF0000"/>
                </a:solidFill>
              </a:rPr>
              <a:t>Triad Matching Tasks</a:t>
            </a:r>
          </a:p>
        </p:txBody>
      </p:sp>
      <p:sp>
        <p:nvSpPr>
          <p:cNvPr id="12" name="TextBox 11"/>
          <p:cNvSpPr txBox="1">
            <a:spLocks noChangeArrowheads="1"/>
          </p:cNvSpPr>
          <p:nvPr/>
        </p:nvSpPr>
        <p:spPr bwMode="auto">
          <a:xfrm>
            <a:off x="6477000" y="4191000"/>
            <a:ext cx="1211263" cy="646113"/>
          </a:xfrm>
          <a:prstGeom prst="rect">
            <a:avLst/>
          </a:prstGeom>
          <a:noFill/>
          <a:ln w="9525">
            <a:noFill/>
            <a:miter lim="800000"/>
            <a:headEnd/>
            <a:tailEnd/>
          </a:ln>
        </p:spPr>
        <p:txBody>
          <a:bodyPr wrap="none">
            <a:spAutoFit/>
          </a:bodyPr>
          <a:lstStyle/>
          <a:p>
            <a:r>
              <a:rPr lang="en-CA">
                <a:solidFill>
                  <a:srgbClr val="FF0000"/>
                </a:solidFill>
              </a:rPr>
              <a:t>Thursday </a:t>
            </a:r>
            <a:br>
              <a:rPr lang="en-CA">
                <a:solidFill>
                  <a:srgbClr val="FF0000"/>
                </a:solidFill>
              </a:rPr>
            </a:br>
            <a:r>
              <a:rPr lang="en-CA">
                <a:solidFill>
                  <a:srgbClr val="FF0000"/>
                </a:solidFill>
              </a:rPr>
              <a:t>Carousel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05833 0.00648 C -0.12101 -0.00139 -0.18368 -0.00902 -0.21111 -0.05133 C -0.23854 -0.09364 -0.19601 -0.2148 -0.2224 -0.2474 C -0.24879 -0.28 -0.32622 -0.25087 -0.36962 -0.2474 C -0.41302 -0.24393 -0.46302 -0.23237 -0.48281 -0.22728 " pathEditMode="relative" rAng="0" ptsTypes="aaaaA">
                                      <p:cBhvr>
                                        <p:cTn id="34" dur="3000" fill="hold"/>
                                        <p:tgtEl>
                                          <p:spTgt spid="12"/>
                                        </p:tgtEl>
                                        <p:attrNameLst>
                                          <p:attrName>ppt_x</p:attrName>
                                          <p:attrName>ppt_y</p:attrName>
                                        </p:attrNameLst>
                                      </p:cBhvr>
                                      <p:rCtr x="-212" y="-143"/>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dirty="0" smtClean="0"/>
              <a:t>Clarifying - </a:t>
            </a:r>
            <a:r>
              <a:rPr lang="en-CA" dirty="0" smtClean="0"/>
              <a:t>Fractions </a:t>
            </a:r>
            <a:r>
              <a:rPr lang="en-CA" i="1" dirty="0" smtClean="0"/>
              <a:t>Can</a:t>
            </a:r>
            <a:r>
              <a:rPr lang="en-CA" dirty="0" smtClean="0"/>
              <a:t> be Greater Than 1.</a:t>
            </a:r>
          </a:p>
        </p:txBody>
      </p:sp>
      <p:sp>
        <p:nvSpPr>
          <p:cNvPr id="8195" name="Content Placeholder 2"/>
          <p:cNvSpPr>
            <a:spLocks noGrp="1"/>
          </p:cNvSpPr>
          <p:nvPr>
            <p:ph idx="1"/>
          </p:nvPr>
        </p:nvSpPr>
        <p:spPr/>
        <p:txBody>
          <a:bodyPr/>
          <a:lstStyle/>
          <a:p>
            <a:r>
              <a:rPr lang="en-CA" dirty="0" smtClean="0"/>
              <a:t>Curriculum Policy:</a:t>
            </a:r>
          </a:p>
          <a:p>
            <a:pPr>
              <a:buFont typeface="Arial" charset="0"/>
              <a:buNone/>
            </a:pPr>
            <a:r>
              <a:rPr lang="en-CA" dirty="0" smtClean="0"/>
              <a:t>	</a:t>
            </a:r>
            <a:r>
              <a:rPr lang="en-CA" dirty="0" smtClean="0"/>
              <a:t>“count </a:t>
            </a:r>
            <a:r>
              <a:rPr lang="en-CA" dirty="0" smtClean="0"/>
              <a:t>forward by halves, thirds, fourths, and tenths to beyond one whole, using concrete materials and number lines (e.g., </a:t>
            </a:r>
            <a:r>
              <a:rPr lang="en-CA" dirty="0" smtClean="0">
                <a:solidFill>
                  <a:srgbClr val="FF3300"/>
                </a:solidFill>
              </a:rPr>
              <a:t>use fraction circles to count </a:t>
            </a:r>
            <a:r>
              <a:rPr lang="en-CA" dirty="0" smtClean="0"/>
              <a:t>fourths: “One fourth, two fourths, three fourths, four fourths, </a:t>
            </a:r>
            <a:r>
              <a:rPr lang="en-CA" dirty="0" smtClean="0">
                <a:solidFill>
                  <a:srgbClr val="FF0000"/>
                </a:solidFill>
              </a:rPr>
              <a:t>five fourths, six fourths</a:t>
            </a:r>
            <a:r>
              <a:rPr lang="en-CA" dirty="0" smtClean="0"/>
              <a:t>, </a:t>
            </a:r>
            <a:r>
              <a:rPr lang="en-CA" dirty="0" smtClean="0"/>
              <a:t>…”)”</a:t>
            </a:r>
            <a:endParaRPr lang="en-CA" dirty="0" smtClean="0"/>
          </a:p>
          <a:p>
            <a:pPr lvl="1"/>
            <a:endParaRPr lang="en-CA" dirty="0" smtClean="0"/>
          </a:p>
          <a:p>
            <a:pPr lvl="1"/>
            <a:endParaRPr lang="en-CA"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4000" smtClean="0"/>
              <a:t>Your Actions</a:t>
            </a:r>
          </a:p>
        </p:txBody>
      </p:sp>
      <p:sp>
        <p:nvSpPr>
          <p:cNvPr id="41987" name="Rectangle 3"/>
          <p:cNvSpPr>
            <a:spLocks noGrp="1" noChangeArrowheads="1"/>
          </p:cNvSpPr>
          <p:nvPr>
            <p:ph idx="1"/>
          </p:nvPr>
        </p:nvSpPr>
        <p:spPr/>
        <p:txBody>
          <a:bodyPr/>
          <a:lstStyle/>
          <a:p>
            <a:pPr eaLnBrk="1" hangingPunct="1">
              <a:buFontTx/>
              <a:buNone/>
            </a:pPr>
            <a:r>
              <a:rPr lang="en-US" smtClean="0"/>
              <a:t>Now</a:t>
            </a:r>
          </a:p>
          <a:p>
            <a:pPr eaLnBrk="1" hangingPunct="1"/>
            <a:r>
              <a:rPr lang="en-US" smtClean="0"/>
              <a:t>What action will you take?</a:t>
            </a:r>
          </a:p>
          <a:p>
            <a:pPr eaLnBrk="1" hangingPunct="1"/>
            <a:r>
              <a:rPr lang="en-US" smtClean="0"/>
              <a:t>What do you expect?</a:t>
            </a:r>
          </a:p>
          <a:p>
            <a:pPr eaLnBrk="1" hangingPunct="1">
              <a:buFontTx/>
              <a:buNone/>
            </a:pPr>
            <a:endParaRPr lang="en-US" sz="1200" smtClean="0"/>
          </a:p>
          <a:p>
            <a:pPr eaLnBrk="1" hangingPunct="1">
              <a:buFontTx/>
              <a:buNone/>
            </a:pPr>
            <a:r>
              <a:rPr lang="en-US" smtClean="0"/>
              <a:t>Later</a:t>
            </a:r>
          </a:p>
          <a:p>
            <a:pPr eaLnBrk="1" hangingPunct="1"/>
            <a:r>
              <a:rPr lang="en-US" smtClean="0"/>
              <a:t>What really happened?</a:t>
            </a:r>
          </a:p>
          <a:p>
            <a:pPr eaLnBrk="1" hangingPunct="1"/>
            <a:r>
              <a:rPr lang="en-US" smtClean="0"/>
              <a:t>What will you change?</a:t>
            </a:r>
          </a:p>
          <a:p>
            <a:pPr eaLnBrk="1" hangingPunct="1"/>
            <a:endParaRPr 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CA" smtClean="0"/>
              <a:t>Your 2012-13 School Year</a:t>
            </a:r>
          </a:p>
        </p:txBody>
      </p:sp>
      <p:sp>
        <p:nvSpPr>
          <p:cNvPr id="43011" name="Content Placeholder 2"/>
          <p:cNvSpPr>
            <a:spLocks noGrp="1"/>
          </p:cNvSpPr>
          <p:nvPr>
            <p:ph idx="1"/>
          </p:nvPr>
        </p:nvSpPr>
        <p:spPr/>
        <p:txBody>
          <a:bodyPr/>
          <a:lstStyle/>
          <a:p>
            <a:endParaRPr lang="en-CA" smtClean="0"/>
          </a:p>
        </p:txBody>
      </p:sp>
      <p:pic>
        <p:nvPicPr>
          <p:cNvPr id="43012" name="Picture 2"/>
          <p:cNvPicPr>
            <a:picLocks noChangeAspect="1" noChangeArrowheads="1"/>
          </p:cNvPicPr>
          <p:nvPr/>
        </p:nvPicPr>
        <p:blipFill>
          <a:blip r:embed="rId3" cstate="print"/>
          <a:srcRect/>
          <a:stretch>
            <a:fillRect/>
          </a:stretch>
        </p:blipFill>
        <p:spPr bwMode="auto">
          <a:xfrm>
            <a:off x="914400" y="1752600"/>
            <a:ext cx="6842125" cy="311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Important at the Board Level</a:t>
            </a:r>
          </a:p>
        </p:txBody>
      </p:sp>
      <p:sp>
        <p:nvSpPr>
          <p:cNvPr id="44035" name="Rectangle 3"/>
          <p:cNvSpPr>
            <a:spLocks noGrp="1" noChangeArrowheads="1"/>
          </p:cNvSpPr>
          <p:nvPr>
            <p:ph idx="1"/>
          </p:nvPr>
        </p:nvSpPr>
        <p:spPr>
          <a:xfrm>
            <a:off x="457200" y="1447800"/>
            <a:ext cx="8153400" cy="4525963"/>
          </a:xfrm>
        </p:spPr>
        <p:txBody>
          <a:bodyPr/>
          <a:lstStyle/>
          <a:p>
            <a:pPr eaLnBrk="1" hangingPunct="1"/>
            <a:r>
              <a:rPr lang="en-US" sz="2800" smtClean="0"/>
              <a:t>Are we making progress towards </a:t>
            </a:r>
            <a:br>
              <a:rPr lang="en-US" sz="2800" smtClean="0"/>
            </a:br>
            <a:r>
              <a:rPr lang="en-US" sz="2800" smtClean="0"/>
              <a:t>our BIPSA? For example:</a:t>
            </a:r>
          </a:p>
          <a:p>
            <a:pPr lvl="1" eaLnBrk="1" hangingPunct="1"/>
            <a:r>
              <a:rPr lang="en-US" sz="2400" smtClean="0"/>
              <a:t>How are we closing gaps?</a:t>
            </a:r>
          </a:p>
          <a:p>
            <a:pPr lvl="1" eaLnBrk="1" hangingPunct="1"/>
            <a:r>
              <a:rPr lang="en-US" sz="2400" smtClean="0"/>
              <a:t>What are our areas of </a:t>
            </a:r>
            <a:br>
              <a:rPr lang="en-US" sz="2400" smtClean="0"/>
            </a:br>
            <a:r>
              <a:rPr lang="en-US" sz="2400" smtClean="0"/>
              <a:t>strengths and needs as </a:t>
            </a:r>
            <a:br>
              <a:rPr lang="en-US" sz="2400" smtClean="0"/>
            </a:br>
            <a:r>
              <a:rPr lang="en-US" sz="2400" smtClean="0"/>
              <a:t>evidenced by our</a:t>
            </a:r>
            <a:br>
              <a:rPr lang="en-US" sz="2400" smtClean="0"/>
            </a:br>
            <a:r>
              <a:rPr lang="en-US" sz="2400" smtClean="0"/>
              <a:t> school visits?</a:t>
            </a:r>
          </a:p>
          <a:p>
            <a:pPr lvl="1" eaLnBrk="1" hangingPunct="1"/>
            <a:r>
              <a:rPr lang="en-US" sz="2400" smtClean="0"/>
              <a:t>Are our professional learning / coaching activities helping teachers continue to shift their practices to improve student achievement?</a:t>
            </a:r>
          </a:p>
          <a:p>
            <a:pPr lvl="1" eaLnBrk="1" hangingPunct="1"/>
            <a:endParaRPr lang="en-US" sz="2400" smtClean="0"/>
          </a:p>
        </p:txBody>
      </p:sp>
      <p:pic>
        <p:nvPicPr>
          <p:cNvPr id="44036" name="Picture 5"/>
          <p:cNvPicPr>
            <a:picLocks noChangeAspect="1" noChangeArrowheads="1"/>
          </p:cNvPicPr>
          <p:nvPr/>
        </p:nvPicPr>
        <p:blipFill>
          <a:blip r:embed="rId2" cstate="print"/>
          <a:srcRect/>
          <a:stretch>
            <a:fillRect/>
          </a:stretch>
        </p:blipFill>
        <p:spPr bwMode="auto">
          <a:xfrm>
            <a:off x="4876800" y="2184400"/>
            <a:ext cx="3886200" cy="185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Important at the School Level </a:t>
            </a:r>
          </a:p>
        </p:txBody>
      </p:sp>
      <p:sp>
        <p:nvSpPr>
          <p:cNvPr id="45059" name="Rectangle 3"/>
          <p:cNvSpPr>
            <a:spLocks noGrp="1" noChangeArrowheads="1"/>
          </p:cNvSpPr>
          <p:nvPr>
            <p:ph idx="1"/>
          </p:nvPr>
        </p:nvSpPr>
        <p:spPr>
          <a:xfrm>
            <a:off x="457200" y="1143000"/>
            <a:ext cx="8229600" cy="5257800"/>
          </a:xfrm>
        </p:spPr>
        <p:txBody>
          <a:bodyPr/>
          <a:lstStyle/>
          <a:p>
            <a:pPr eaLnBrk="1" hangingPunct="1"/>
            <a:r>
              <a:rPr lang="en-US" sz="2800" smtClean="0"/>
              <a:t>Are we making progress towards </a:t>
            </a:r>
            <a:br>
              <a:rPr lang="en-US" sz="2800" smtClean="0"/>
            </a:br>
            <a:r>
              <a:rPr lang="en-US" sz="2800" smtClean="0"/>
              <a:t>our SIPSA? For example:</a:t>
            </a:r>
          </a:p>
          <a:p>
            <a:pPr lvl="1" eaLnBrk="1" hangingPunct="1"/>
            <a:r>
              <a:rPr lang="en-US" sz="2400" smtClean="0"/>
              <a:t>How are our struggling students </a:t>
            </a:r>
            <a:br>
              <a:rPr lang="en-US" sz="2400" smtClean="0"/>
            </a:br>
            <a:r>
              <a:rPr lang="en-US" sz="2400" smtClean="0"/>
              <a:t>improving?</a:t>
            </a:r>
          </a:p>
          <a:p>
            <a:pPr lvl="1" eaLnBrk="1" hangingPunct="1"/>
            <a:r>
              <a:rPr lang="en-US" sz="2400" smtClean="0"/>
              <a:t>What are our areas of </a:t>
            </a:r>
            <a:br>
              <a:rPr lang="en-US" sz="2400" smtClean="0"/>
            </a:br>
            <a:r>
              <a:rPr lang="en-US" sz="2400" smtClean="0"/>
              <a:t>strengths and </a:t>
            </a:r>
            <a:br>
              <a:rPr lang="en-US" sz="2400" smtClean="0"/>
            </a:br>
            <a:r>
              <a:rPr lang="en-US" sz="2400" smtClean="0"/>
              <a:t>needs as evidenced by our </a:t>
            </a:r>
            <a:br>
              <a:rPr lang="en-US" sz="2400" smtClean="0"/>
            </a:br>
            <a:r>
              <a:rPr lang="en-US" sz="2400" smtClean="0"/>
              <a:t>classroom visits?</a:t>
            </a:r>
          </a:p>
          <a:p>
            <a:pPr lvl="1" eaLnBrk="1" hangingPunct="1"/>
            <a:r>
              <a:rPr lang="en-US" sz="2400" smtClean="0"/>
              <a:t>Are our professional learning / </a:t>
            </a:r>
            <a:br>
              <a:rPr lang="en-US" sz="2400" smtClean="0"/>
            </a:br>
            <a:r>
              <a:rPr lang="en-US" sz="2400" smtClean="0"/>
              <a:t>coaching activities helping</a:t>
            </a:r>
            <a:br>
              <a:rPr lang="en-US" sz="2400" smtClean="0"/>
            </a:br>
            <a:r>
              <a:rPr lang="en-US" sz="2400" smtClean="0"/>
              <a:t> teachers shift their practices?</a:t>
            </a:r>
          </a:p>
          <a:p>
            <a:pPr lvl="1" eaLnBrk="1" hangingPunct="1"/>
            <a:endParaRPr lang="en-US" sz="2400" smtClean="0"/>
          </a:p>
        </p:txBody>
      </p:sp>
      <p:pic>
        <p:nvPicPr>
          <p:cNvPr id="45060" name="Picture 4"/>
          <p:cNvPicPr>
            <a:picLocks noChangeAspect="1" noChangeArrowheads="1"/>
          </p:cNvPicPr>
          <p:nvPr/>
        </p:nvPicPr>
        <p:blipFill>
          <a:blip r:embed="rId3" cstate="print"/>
          <a:srcRect/>
          <a:stretch>
            <a:fillRect/>
          </a:stretch>
        </p:blipFill>
        <p:spPr bwMode="auto">
          <a:xfrm>
            <a:off x="5510213" y="2438400"/>
            <a:ext cx="3133725" cy="2636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CA" smtClean="0"/>
              <a:t>School and System Evidence </a:t>
            </a:r>
          </a:p>
        </p:txBody>
      </p:sp>
      <p:sp>
        <p:nvSpPr>
          <p:cNvPr id="46083" name="Content Placeholder 2"/>
          <p:cNvSpPr>
            <a:spLocks noGrp="1"/>
          </p:cNvSpPr>
          <p:nvPr>
            <p:ph idx="1"/>
          </p:nvPr>
        </p:nvSpPr>
        <p:spPr/>
        <p:txBody>
          <a:bodyPr/>
          <a:lstStyle/>
          <a:p>
            <a:pPr eaLnBrk="1" hangingPunct="1">
              <a:buFontTx/>
              <a:buNone/>
            </a:pPr>
            <a:r>
              <a:rPr lang="en-CA" smtClean="0"/>
              <a:t>School Effectiveness Framework</a:t>
            </a:r>
          </a:p>
          <a:p>
            <a:pPr eaLnBrk="1" hangingPunct="1">
              <a:buFontTx/>
              <a:buNone/>
            </a:pPr>
            <a:endParaRPr lang="en-CA" smtClean="0"/>
          </a:p>
          <a:p>
            <a:pPr eaLnBrk="1" hangingPunct="1">
              <a:buFontTx/>
              <a:buNone/>
            </a:pPr>
            <a:r>
              <a:rPr lang="en-CA" smtClean="0"/>
              <a:t>School and System Framework</a:t>
            </a:r>
          </a:p>
          <a:p>
            <a:pPr eaLnBrk="1" hangingPunct="1"/>
            <a:r>
              <a:rPr lang="en-CA" smtClean="0"/>
              <a:t>Shared vision</a:t>
            </a:r>
          </a:p>
          <a:p>
            <a:pPr eaLnBrk="1" hangingPunct="1"/>
            <a:r>
              <a:rPr lang="en-CA" smtClean="0"/>
              <a:t>Alignment of resources</a:t>
            </a:r>
          </a:p>
          <a:p>
            <a:pPr eaLnBrk="1" hangingPunct="1"/>
            <a:r>
              <a:rPr lang="en-CA" smtClean="0"/>
              <a:t>Courageous conversations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CA" smtClean="0"/>
              <a:t>School and System Actions</a:t>
            </a:r>
          </a:p>
        </p:txBody>
      </p:sp>
      <p:sp>
        <p:nvSpPr>
          <p:cNvPr id="47107" name="Content Placeholder 2"/>
          <p:cNvSpPr>
            <a:spLocks noGrp="1"/>
          </p:cNvSpPr>
          <p:nvPr>
            <p:ph idx="1"/>
          </p:nvPr>
        </p:nvSpPr>
        <p:spPr/>
        <p:txBody>
          <a:bodyPr/>
          <a:lstStyle/>
          <a:p>
            <a:r>
              <a:rPr lang="en-CA" smtClean="0"/>
              <a:t>Offering teachers professional learning supports</a:t>
            </a:r>
          </a:p>
          <a:p>
            <a:r>
              <a:rPr lang="en-CA" smtClean="0"/>
              <a:t>Helping school and system leaders increase their mathematics leadership capacity</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Important at the Ministry Level </a:t>
            </a:r>
          </a:p>
        </p:txBody>
      </p:sp>
      <p:sp>
        <p:nvSpPr>
          <p:cNvPr id="43011" name="Rectangle 3"/>
          <p:cNvSpPr>
            <a:spLocks noGrp="1" noChangeArrowheads="1"/>
          </p:cNvSpPr>
          <p:nvPr>
            <p:ph idx="1"/>
          </p:nvPr>
        </p:nvSpPr>
        <p:spPr>
          <a:xfrm>
            <a:off x="3200400" y="1219200"/>
            <a:ext cx="5486400" cy="4525963"/>
          </a:xfrm>
        </p:spPr>
        <p:txBody>
          <a:bodyPr/>
          <a:lstStyle/>
          <a:p>
            <a:pPr eaLnBrk="1" hangingPunct="1">
              <a:buFontTx/>
              <a:buNone/>
            </a:pPr>
            <a:r>
              <a:rPr lang="en-US" smtClean="0"/>
              <a:t>Are we closing gaps?</a:t>
            </a:r>
          </a:p>
          <a:p>
            <a:pPr eaLnBrk="1" hangingPunct="1">
              <a:buFontTx/>
              <a:buNone/>
            </a:pPr>
            <a:r>
              <a:rPr lang="en-US" sz="2400" smtClean="0"/>
              <a:t>Evidence:</a:t>
            </a:r>
          </a:p>
          <a:p>
            <a:pPr eaLnBrk="1" hangingPunct="1"/>
            <a:r>
              <a:rPr lang="en-US" sz="2400" smtClean="0"/>
              <a:t>Graduation rates</a:t>
            </a:r>
          </a:p>
          <a:p>
            <a:pPr eaLnBrk="1" hangingPunct="1"/>
            <a:r>
              <a:rPr lang="en-US" sz="2400" smtClean="0"/>
              <a:t>Achievement by student groupings</a:t>
            </a:r>
          </a:p>
          <a:p>
            <a:pPr eaLnBrk="1" hangingPunct="1">
              <a:buFontTx/>
              <a:buNone/>
            </a:pPr>
            <a:r>
              <a:rPr lang="en-US" sz="2400" smtClean="0"/>
              <a:t>Actions:</a:t>
            </a:r>
          </a:p>
          <a:p>
            <a:pPr eaLnBrk="1" hangingPunct="1"/>
            <a:r>
              <a:rPr lang="en-US" sz="2400" smtClean="0">
                <a:sym typeface="Wingdings" pitchFamily="2" charset="2"/>
              </a:rPr>
              <a:t>Targeting of boards for supports of Schools in the Middle, CIL-M projects, Intermediate Years Projects, etc. </a:t>
            </a:r>
          </a:p>
          <a:p>
            <a:pPr eaLnBrk="1" hangingPunct="1"/>
            <a:r>
              <a:rPr lang="en-US" sz="2400" smtClean="0"/>
              <a:t>Development of </a:t>
            </a:r>
            <a:r>
              <a:rPr lang="en-US" sz="2400" i="1" smtClean="0"/>
              <a:t>Gap Closing </a:t>
            </a:r>
            <a:r>
              <a:rPr lang="en-US" sz="2400" smtClean="0"/>
              <a:t>resources</a:t>
            </a:r>
          </a:p>
        </p:txBody>
      </p:sp>
      <p:pic>
        <p:nvPicPr>
          <p:cNvPr id="48132" name="Picture 4"/>
          <p:cNvPicPr>
            <a:picLocks noChangeAspect="1" noChangeArrowheads="1"/>
          </p:cNvPicPr>
          <p:nvPr/>
        </p:nvPicPr>
        <p:blipFill>
          <a:blip r:embed="rId2"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01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Important at the Ministry Level </a:t>
            </a:r>
          </a:p>
        </p:txBody>
      </p:sp>
      <p:sp>
        <p:nvSpPr>
          <p:cNvPr id="44035" name="Rectangle 3"/>
          <p:cNvSpPr>
            <a:spLocks noGrp="1" noChangeArrowheads="1"/>
          </p:cNvSpPr>
          <p:nvPr>
            <p:ph idx="1"/>
          </p:nvPr>
        </p:nvSpPr>
        <p:spPr>
          <a:xfrm>
            <a:off x="3048000" y="1295400"/>
            <a:ext cx="5867400" cy="4525963"/>
          </a:xfrm>
        </p:spPr>
        <p:txBody>
          <a:bodyPr/>
          <a:lstStyle/>
          <a:p>
            <a:pPr eaLnBrk="1" hangingPunct="1">
              <a:buFontTx/>
              <a:buNone/>
            </a:pPr>
            <a:r>
              <a:rPr lang="en-US" smtClean="0"/>
              <a:t>Are we increasing student achievement?</a:t>
            </a:r>
          </a:p>
          <a:p>
            <a:pPr eaLnBrk="1" hangingPunct="1">
              <a:buFontTx/>
              <a:buNone/>
            </a:pPr>
            <a:r>
              <a:rPr lang="en-US" sz="2400" smtClean="0"/>
              <a:t>Evidence:</a:t>
            </a:r>
          </a:p>
          <a:p>
            <a:pPr eaLnBrk="1" hangingPunct="1"/>
            <a:r>
              <a:rPr lang="en-US" sz="2400" smtClean="0"/>
              <a:t>Annual EQAO results Grades 3, 6, 9</a:t>
            </a:r>
          </a:p>
          <a:p>
            <a:pPr eaLnBrk="1" hangingPunct="1"/>
            <a:r>
              <a:rPr lang="en-US" sz="2400" smtClean="0"/>
              <a:t>National and international assessments</a:t>
            </a:r>
          </a:p>
          <a:p>
            <a:pPr eaLnBrk="1" hangingPunct="1">
              <a:buFontTx/>
              <a:buNone/>
            </a:pPr>
            <a:r>
              <a:rPr lang="en-US" sz="2400" smtClean="0"/>
              <a:t>Actions:</a:t>
            </a:r>
          </a:p>
          <a:p>
            <a:pPr eaLnBrk="1" hangingPunct="1"/>
            <a:r>
              <a:rPr lang="en-US" sz="2400" smtClean="0"/>
              <a:t>Hosting  provincial professional learning activities</a:t>
            </a:r>
          </a:p>
          <a:p>
            <a:pPr eaLnBrk="1" hangingPunct="1"/>
            <a:r>
              <a:rPr lang="en-US" sz="2400" smtClean="0"/>
              <a:t>Funding multi-year School College Math Project</a:t>
            </a:r>
          </a:p>
          <a:p>
            <a:pPr eaLnBrk="1" hangingPunct="1">
              <a:buFontTx/>
              <a:buNone/>
            </a:pPr>
            <a:endParaRPr lang="en-US" smtClean="0"/>
          </a:p>
        </p:txBody>
      </p:sp>
      <p:pic>
        <p:nvPicPr>
          <p:cNvPr id="49156"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Important at the Ministry Level </a:t>
            </a:r>
          </a:p>
        </p:txBody>
      </p:sp>
      <p:sp>
        <p:nvSpPr>
          <p:cNvPr id="45059" name="Rectangle 3"/>
          <p:cNvSpPr>
            <a:spLocks noGrp="1" noChangeArrowheads="1"/>
          </p:cNvSpPr>
          <p:nvPr>
            <p:ph idx="1"/>
          </p:nvPr>
        </p:nvSpPr>
        <p:spPr>
          <a:xfrm>
            <a:off x="3657600" y="1600200"/>
            <a:ext cx="5029200" cy="4525963"/>
          </a:xfrm>
        </p:spPr>
        <p:txBody>
          <a:bodyPr/>
          <a:lstStyle/>
          <a:p>
            <a:pPr eaLnBrk="1" hangingPunct="1">
              <a:buFontTx/>
              <a:buNone/>
            </a:pPr>
            <a:r>
              <a:rPr lang="en-US" smtClean="0"/>
              <a:t>Are we increasing public confidence?</a:t>
            </a:r>
          </a:p>
          <a:p>
            <a:pPr eaLnBrk="1" hangingPunct="1">
              <a:buFontTx/>
              <a:buNone/>
            </a:pPr>
            <a:r>
              <a:rPr lang="en-US" sz="2400" smtClean="0"/>
              <a:t>Evidence:</a:t>
            </a:r>
          </a:p>
          <a:p>
            <a:pPr eaLnBrk="1" hangingPunct="1"/>
            <a:r>
              <a:rPr lang="en-US" sz="2400" smtClean="0"/>
              <a:t>Media</a:t>
            </a:r>
          </a:p>
          <a:p>
            <a:pPr eaLnBrk="1" hangingPunct="1"/>
            <a:r>
              <a:rPr lang="en-US" sz="2400" smtClean="0"/>
              <a:t>Letters to the ministry</a:t>
            </a:r>
          </a:p>
          <a:p>
            <a:pPr eaLnBrk="1" hangingPunct="1">
              <a:buFontTx/>
              <a:buNone/>
            </a:pPr>
            <a:r>
              <a:rPr lang="en-US" sz="2400" smtClean="0"/>
              <a:t>Actions:</a:t>
            </a:r>
          </a:p>
          <a:p>
            <a:pPr eaLnBrk="1" hangingPunct="1">
              <a:buFontTx/>
              <a:buNone/>
            </a:pPr>
            <a:r>
              <a:rPr lang="en-US" sz="2400" smtClean="0"/>
              <a:t>Creation of www.mathies.ca</a:t>
            </a:r>
          </a:p>
          <a:p>
            <a:pPr eaLnBrk="1" hangingPunct="1"/>
            <a:endParaRPr lang="en-US" sz="2400" smtClean="0"/>
          </a:p>
        </p:txBody>
      </p:sp>
      <p:pic>
        <p:nvPicPr>
          <p:cNvPr id="50180" name="Picture 4"/>
          <p:cNvPicPr>
            <a:picLocks noChangeAspect="1" noChangeArrowheads="1"/>
          </p:cNvPicPr>
          <p:nvPr/>
        </p:nvPicPr>
        <p:blipFill>
          <a:blip r:embed="rId2" cstate="print"/>
          <a:srcRect/>
          <a:stretch>
            <a:fillRect/>
          </a:stretch>
        </p:blipFill>
        <p:spPr bwMode="auto">
          <a:xfrm>
            <a:off x="457200" y="1600200"/>
            <a:ext cx="2952750" cy="2286000"/>
          </a:xfrm>
          <a:prstGeom prst="rect">
            <a:avLst/>
          </a:prstGeom>
          <a:noFill/>
          <a:ln w="9525">
            <a:noFill/>
            <a:miter lim="800000"/>
            <a:headEnd/>
            <a:tailEnd/>
          </a:ln>
        </p:spPr>
      </p:pic>
      <p:sp>
        <p:nvSpPr>
          <p:cNvPr id="5" name="Oval 4"/>
          <p:cNvSpPr/>
          <p:nvPr/>
        </p:nvSpPr>
        <p:spPr bwMode="auto">
          <a:xfrm>
            <a:off x="5181600" y="4419600"/>
            <a:ext cx="2514600" cy="609600"/>
          </a:xfrm>
          <a:prstGeom prst="ellipse">
            <a:avLst/>
          </a:prstGeom>
          <a:noFill/>
          <a:ln w="28575" cap="flat" cmpd="sng" algn="ctr">
            <a:solidFill>
              <a:srgbClr val="FF3300"/>
            </a:solidFill>
            <a:prstDash val="solid"/>
            <a:round/>
            <a:headEnd type="none" w="med" len="med"/>
            <a:tailEnd type="none" w="med" len="med"/>
          </a:ln>
          <a:effectLst/>
        </p:spPr>
        <p:txBody>
          <a:bodyPr/>
          <a:lstStyle/>
          <a:p>
            <a:pPr>
              <a:defRPr/>
            </a:pPr>
            <a:endParaRPr lang="en-CA" sz="2400">
              <a:ln>
                <a:solidFill>
                  <a:srgbClr val="FF0000"/>
                </a:solidFill>
              </a:ln>
              <a:solidFill>
                <a:srgbClr val="000000"/>
              </a:solidFill>
              <a:ea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ctrTitle"/>
          </p:nvPr>
        </p:nvSpPr>
        <p:spPr>
          <a:xfrm>
            <a:off x="685800" y="4419600"/>
            <a:ext cx="7772400" cy="1470025"/>
          </a:xfrm>
        </p:spPr>
        <p:txBody>
          <a:bodyPr/>
          <a:lstStyle/>
          <a:p>
            <a:pPr marL="0" indent="0" algn="ctr"/>
            <a:r>
              <a:rPr lang="en-CA" dirty="0" smtClean="0"/>
              <a:t>www.mathies.ca</a:t>
            </a:r>
            <a:endParaRPr lang="en-CA" dirty="0"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5" name="Picture 4"/>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981200" y="381000"/>
            <a:ext cx="4800600" cy="4572000"/>
          </a:xfrm>
          <a:prstGeom prst="rect">
            <a:avLst/>
          </a:prstGeom>
          <a:noFill/>
          <a:ln>
            <a:no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dirty="0" smtClean="0"/>
              <a:t>Clarifying - </a:t>
            </a:r>
            <a:r>
              <a:rPr lang="en-CA" dirty="0" smtClean="0"/>
              <a:t>Fractions </a:t>
            </a:r>
            <a:r>
              <a:rPr lang="en-CA" i="1" dirty="0" smtClean="0"/>
              <a:t>Can</a:t>
            </a:r>
            <a:r>
              <a:rPr lang="en-CA" dirty="0" smtClean="0"/>
              <a:t> be Greater Than 1</a:t>
            </a:r>
          </a:p>
        </p:txBody>
      </p:sp>
      <p:sp>
        <p:nvSpPr>
          <p:cNvPr id="9219" name="Content Placeholder 2"/>
          <p:cNvSpPr>
            <a:spLocks noGrp="1"/>
          </p:cNvSpPr>
          <p:nvPr>
            <p:ph idx="1"/>
          </p:nvPr>
        </p:nvSpPr>
        <p:spPr/>
        <p:txBody>
          <a:bodyPr/>
          <a:lstStyle/>
          <a:p>
            <a:r>
              <a:rPr lang="en-CA" smtClean="0"/>
              <a:t>Curriculum Policy:</a:t>
            </a:r>
          </a:p>
          <a:p>
            <a:pPr>
              <a:buFont typeface="Arial" charset="0"/>
              <a:buNone/>
            </a:pPr>
            <a:r>
              <a:rPr lang="en-CA" smtClean="0"/>
              <a:t>	describe multiplicative relationships between quantities by using</a:t>
            </a:r>
            <a:r>
              <a:rPr lang="en-CA" smtClean="0">
                <a:solidFill>
                  <a:srgbClr val="FF0000"/>
                </a:solidFill>
              </a:rPr>
              <a:t> simple fractions</a:t>
            </a:r>
            <a:r>
              <a:rPr lang="en-CA" smtClean="0"/>
              <a:t> and decimals e.g., “If you have 4 plums and I have 6 plums, I can say that I have</a:t>
            </a:r>
            <a:r>
              <a:rPr lang="en-CA" smtClean="0">
                <a:solidFill>
                  <a:srgbClr val="FF0000"/>
                </a:solidFill>
              </a:rPr>
              <a:t> 1 ½ </a:t>
            </a:r>
            <a:r>
              <a:rPr lang="en-CA" smtClean="0"/>
              <a:t>or 1.5 times as many plums as you have.”</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CA" smtClean="0"/>
          </a:p>
        </p:txBody>
      </p:sp>
      <p:sp>
        <p:nvSpPr>
          <p:cNvPr id="52227"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52229" name="Picture 3"/>
          <p:cNvPicPr>
            <a:picLocks noChangeAspect="1" noChangeArrowheads="1"/>
          </p:cNvPicPr>
          <p:nvPr/>
        </p:nvPicPr>
        <p:blipFill>
          <a:blip r:embed="rId2" cstate="print"/>
          <a:srcRect/>
          <a:stretch>
            <a:fillRect/>
          </a:stretch>
        </p:blipFill>
        <p:spPr bwMode="auto">
          <a:xfrm>
            <a:off x="49213" y="425450"/>
            <a:ext cx="9094787" cy="5670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endParaRPr lang="en-CA" smtClean="0"/>
          </a:p>
        </p:txBody>
      </p:sp>
      <p:sp>
        <p:nvSpPr>
          <p:cNvPr id="53251"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pic>
        <p:nvPicPr>
          <p:cNvPr id="53254" name="Picture 6"/>
          <p:cNvPicPr>
            <a:picLocks noChangeAspect="1" noChangeArrowheads="1"/>
          </p:cNvPicPr>
          <p:nvPr/>
        </p:nvPicPr>
        <p:blipFill>
          <a:blip r:embed="rId2" cstate="print"/>
          <a:srcRect/>
          <a:stretch>
            <a:fillRect/>
          </a:stretch>
        </p:blipFill>
        <p:spPr bwMode="auto">
          <a:xfrm>
            <a:off x="228600" y="152400"/>
            <a:ext cx="8647863" cy="617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CA" dirty="0" smtClean="0"/>
              <a:t>Keep Connected</a:t>
            </a:r>
            <a:endParaRPr lang="en-CA" dirty="0"/>
          </a:p>
        </p:txBody>
      </p:sp>
      <p:sp>
        <p:nvSpPr>
          <p:cNvPr id="6" name="Subtitle 5"/>
          <p:cNvSpPr>
            <a:spLocks noGrp="1"/>
          </p:cNvSpPr>
          <p:nvPr>
            <p:ph type="subTitle" idx="1"/>
          </p:nvPr>
        </p:nvSpPr>
        <p:spPr/>
        <p:txBody>
          <a:bodyPr/>
          <a:lstStyle/>
          <a:p>
            <a:r>
              <a:rPr lang="en-CA" dirty="0" smtClean="0"/>
              <a:t> </a:t>
            </a:r>
            <a:r>
              <a:rPr lang="en-CA" dirty="0" smtClean="0">
                <a:hlinkClick r:id="rId2"/>
              </a:rPr>
              <a:t>www.edugains.ca</a:t>
            </a:r>
            <a:r>
              <a:rPr lang="en-CA" dirty="0" smtClean="0"/>
              <a:t> </a:t>
            </a:r>
            <a:br>
              <a:rPr lang="en-CA" dirty="0" smtClean="0"/>
            </a:br>
            <a:r>
              <a:rPr lang="en-CA" dirty="0" smtClean="0"/>
              <a:t>and</a:t>
            </a:r>
          </a:p>
          <a:p>
            <a:r>
              <a:rPr lang="en-CA" dirty="0" smtClean="0">
                <a:hlinkClick r:id="rId3"/>
              </a:rPr>
              <a:t>www.mathies.ca</a:t>
            </a:r>
            <a:r>
              <a:rPr lang="en-CA" dirty="0" smtClean="0"/>
              <a:t> </a:t>
            </a:r>
            <a:endParaRPr lang="en-CA" dirty="0"/>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9" name="Object 5"/>
          <p:cNvGraphicFramePr>
            <a:graphicFrameLocks noChangeAspect="1"/>
          </p:cNvGraphicFramePr>
          <p:nvPr/>
        </p:nvGraphicFramePr>
        <p:xfrm>
          <a:off x="838200" y="1600200"/>
          <a:ext cx="4606925" cy="838200"/>
        </p:xfrm>
        <a:graphic>
          <a:graphicData uri="http://schemas.openxmlformats.org/presentationml/2006/ole">
            <p:oleObj spid="_x0000_s1028" name="Equation" r:id="rId3" imgW="3698838" imgH="672716" progId="Equation.3">
              <p:embed/>
            </p:oleObj>
          </a:graphicData>
        </a:graphic>
      </p:graphicFrame>
      <p:sp>
        <p:nvSpPr>
          <p:cNvPr id="1032" name="Title 1"/>
          <p:cNvSpPr>
            <a:spLocks noGrp="1"/>
          </p:cNvSpPr>
          <p:nvPr>
            <p:ph type="title"/>
          </p:nvPr>
        </p:nvSpPr>
        <p:spPr>
          <a:xfrm>
            <a:off x="457200" y="0"/>
            <a:ext cx="8229600" cy="1509713"/>
          </a:xfrm>
        </p:spPr>
        <p:txBody>
          <a:bodyPr/>
          <a:lstStyle/>
          <a:p>
            <a:r>
              <a:rPr lang="en-CA" smtClean="0"/>
              <a:t>Clarifying </a:t>
            </a:r>
            <a:r>
              <a:rPr lang="en-CA" i="1" smtClean="0"/>
              <a:t>Simple</a:t>
            </a:r>
            <a:r>
              <a:rPr lang="en-CA" smtClean="0"/>
              <a:t> Fractions</a:t>
            </a:r>
          </a:p>
        </p:txBody>
      </p:sp>
      <p:sp>
        <p:nvSpPr>
          <p:cNvPr id="5" name="Right Brace 4"/>
          <p:cNvSpPr>
            <a:spLocks/>
          </p:cNvSpPr>
          <p:nvPr/>
        </p:nvSpPr>
        <p:spPr bwMode="auto">
          <a:xfrm>
            <a:off x="6858000" y="1600200"/>
            <a:ext cx="457200" cy="1905000"/>
          </a:xfrm>
          <a:prstGeom prst="rightBrace">
            <a:avLst>
              <a:gd name="adj1" fmla="val 8333"/>
              <a:gd name="adj2" fmla="val 50000"/>
            </a:avLst>
          </a:prstGeom>
          <a:noFill/>
          <a:ln w="9525" algn="ctr">
            <a:solidFill>
              <a:srgbClr val="000000"/>
            </a:solidFill>
            <a:round/>
            <a:headEnd/>
            <a:tailEnd/>
          </a:ln>
        </p:spPr>
        <p:txBody>
          <a:bodyPr/>
          <a:lstStyle/>
          <a:p>
            <a:endParaRPr lang="en-CA" sz="2400">
              <a:solidFill>
                <a:srgbClr val="000000"/>
              </a:solidFill>
              <a:sym typeface="Arial" charset="0"/>
            </a:endParaRPr>
          </a:p>
        </p:txBody>
      </p:sp>
      <p:sp>
        <p:nvSpPr>
          <p:cNvPr id="6" name="TextBox 5"/>
          <p:cNvSpPr txBox="1">
            <a:spLocks noChangeArrowheads="1"/>
          </p:cNvSpPr>
          <p:nvPr/>
        </p:nvSpPr>
        <p:spPr bwMode="auto">
          <a:xfrm>
            <a:off x="7315200" y="1941513"/>
            <a:ext cx="1663700" cy="954087"/>
          </a:xfrm>
          <a:prstGeom prst="rect">
            <a:avLst/>
          </a:prstGeom>
          <a:noFill/>
          <a:ln w="9525">
            <a:noFill/>
            <a:miter lim="800000"/>
            <a:headEnd/>
            <a:tailEnd/>
          </a:ln>
        </p:spPr>
        <p:txBody>
          <a:bodyPr wrap="none">
            <a:spAutoFit/>
          </a:bodyPr>
          <a:lstStyle/>
          <a:p>
            <a:r>
              <a:rPr lang="en-CA" sz="2800"/>
              <a:t>Proper </a:t>
            </a:r>
            <a:br>
              <a:rPr lang="en-CA" sz="2800"/>
            </a:br>
            <a:r>
              <a:rPr lang="en-CA" sz="2800"/>
              <a:t>Fractions</a:t>
            </a:r>
          </a:p>
        </p:txBody>
      </p:sp>
      <p:graphicFrame>
        <p:nvGraphicFramePr>
          <p:cNvPr id="1026" name="Object 2"/>
          <p:cNvGraphicFramePr>
            <a:graphicFrameLocks noChangeAspect="1"/>
          </p:cNvGraphicFramePr>
          <p:nvPr/>
        </p:nvGraphicFramePr>
        <p:xfrm>
          <a:off x="4514850" y="3321050"/>
          <a:ext cx="114300" cy="215900"/>
        </p:xfrm>
        <a:graphic>
          <a:graphicData uri="http://schemas.openxmlformats.org/presentationml/2006/ole">
            <p:oleObj spid="_x0000_s1026" name="Equation" r:id="rId4" imgW="114120" imgH="215640" progId="Equation.3">
              <p:embed/>
            </p:oleObj>
          </a:graphicData>
        </a:graphic>
      </p:graphicFrame>
      <p:graphicFrame>
        <p:nvGraphicFramePr>
          <p:cNvPr id="1027" name="Object 3"/>
          <p:cNvGraphicFramePr>
            <a:graphicFrameLocks noChangeAspect="1"/>
          </p:cNvGraphicFramePr>
          <p:nvPr/>
        </p:nvGraphicFramePr>
        <p:xfrm>
          <a:off x="4114800" y="3321050"/>
          <a:ext cx="914400" cy="215900"/>
        </p:xfrm>
        <a:graphic>
          <a:graphicData uri="http://schemas.openxmlformats.org/presentationml/2006/ole">
            <p:oleObj spid="_x0000_s1027" name="Equation" r:id="rId5" imgW="914400" imgH="215640" progId="Equation.3">
              <p:embed/>
            </p:oleObj>
          </a:graphicData>
        </a:graphic>
      </p:graphicFrame>
      <p:graphicFrame>
        <p:nvGraphicFramePr>
          <p:cNvPr id="93190" name="Object 6"/>
          <p:cNvGraphicFramePr>
            <a:graphicFrameLocks noChangeAspect="1"/>
          </p:cNvGraphicFramePr>
          <p:nvPr/>
        </p:nvGraphicFramePr>
        <p:xfrm>
          <a:off x="762000" y="2590800"/>
          <a:ext cx="3657600" cy="882650"/>
        </p:xfrm>
        <a:graphic>
          <a:graphicData uri="http://schemas.openxmlformats.org/presentationml/2006/ole">
            <p:oleObj spid="_x0000_s1029" name="Equation" r:id="rId6" imgW="2510748" imgH="606743" progId="Equation.3">
              <p:embed/>
            </p:oleObj>
          </a:graphicData>
        </a:graphic>
      </p:graphicFrame>
      <p:graphicFrame>
        <p:nvGraphicFramePr>
          <p:cNvPr id="93191" name="Object 7"/>
          <p:cNvGraphicFramePr>
            <a:graphicFrameLocks noChangeAspect="1"/>
          </p:cNvGraphicFramePr>
          <p:nvPr/>
        </p:nvGraphicFramePr>
        <p:xfrm>
          <a:off x="762000" y="3657600"/>
          <a:ext cx="6442075" cy="914400"/>
        </p:xfrm>
        <a:graphic>
          <a:graphicData uri="http://schemas.openxmlformats.org/presentationml/2006/ole">
            <p:oleObj spid="_x0000_s1030" name="Equation" r:id="rId7" imgW="4272734" imgH="606743" progId="Equation.3">
              <p:embed/>
            </p:oleObj>
          </a:graphicData>
        </a:graphic>
      </p:graphicFrame>
      <p:graphicFrame>
        <p:nvGraphicFramePr>
          <p:cNvPr id="93192" name="Object 8"/>
          <p:cNvGraphicFramePr>
            <a:graphicFrameLocks noChangeAspect="1"/>
          </p:cNvGraphicFramePr>
          <p:nvPr/>
        </p:nvGraphicFramePr>
        <p:xfrm>
          <a:off x="762000" y="4648200"/>
          <a:ext cx="3146425" cy="990600"/>
        </p:xfrm>
        <a:graphic>
          <a:graphicData uri="http://schemas.openxmlformats.org/presentationml/2006/ole">
            <p:oleObj spid="_x0000_s1031" name="Equation" r:id="rId8" imgW="1860933" imgH="585112" progId="Equation.3">
              <p:embed/>
            </p:oleObj>
          </a:graphicData>
        </a:graphic>
      </p:graphicFrame>
      <p:sp>
        <p:nvSpPr>
          <p:cNvPr id="3" name="Content Placeholder 2"/>
          <p:cNvSpPr>
            <a:spLocks noGrp="1"/>
          </p:cNvSpPr>
          <p:nvPr>
            <p:ph idx="1"/>
          </p:nvPr>
        </p:nvSpPr>
        <p:spPr>
          <a:xfrm>
            <a:off x="533400" y="1600200"/>
            <a:ext cx="8229600" cy="4572000"/>
          </a:xfrm>
        </p:spPr>
        <p:txBody>
          <a:bodyPr/>
          <a:lstStyle/>
          <a:p>
            <a:r>
              <a:rPr lang="en-CA" sz="2800" smtClean="0"/>
              <a:t>                           ,…     Unit Fractions</a:t>
            </a:r>
            <a:br>
              <a:rPr lang="en-CA" sz="2800" smtClean="0"/>
            </a:br>
            <a:endParaRPr lang="en-CA" sz="2800" smtClean="0"/>
          </a:p>
          <a:p>
            <a:r>
              <a:rPr lang="en-CA" sz="2800" smtClean="0"/>
              <a:t/>
            </a:r>
            <a:br>
              <a:rPr lang="en-CA" sz="2800" smtClean="0"/>
            </a:br>
            <a:r>
              <a:rPr lang="en-CA" sz="2800" smtClean="0"/>
              <a:t/>
            </a:r>
            <a:br>
              <a:rPr lang="en-CA" sz="2800" smtClean="0"/>
            </a:br>
            <a:endParaRPr lang="en-CA" sz="2800" smtClean="0"/>
          </a:p>
          <a:p>
            <a:r>
              <a:rPr lang="en-CA" sz="2800" smtClean="0"/>
              <a:t>                                      , …Improper Fractions</a:t>
            </a:r>
            <a:br>
              <a:rPr lang="en-CA" sz="2800" smtClean="0"/>
            </a:br>
            <a:endParaRPr lang="en-CA" sz="2800" smtClean="0"/>
          </a:p>
          <a:p>
            <a:r>
              <a:rPr lang="en-CA" sz="2800" smtClean="0"/>
              <a:t>                                       ,…Mixed Numbers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9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19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31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r>
              <a:rPr lang="en-CA" dirty="0" smtClean="0"/>
              <a:t>The closer </a:t>
            </a:r>
            <a:r>
              <a:rPr lang="en-US" dirty="0" smtClean="0"/>
              <a:t>together the numerator and denominator of a fraction are, the closer the fraction approaches one </a:t>
            </a:r>
            <a:r>
              <a:rPr lang="en-US" dirty="0" smtClean="0"/>
              <a:t>- </a:t>
            </a:r>
            <a:r>
              <a:rPr lang="en-US" dirty="0" smtClean="0"/>
              <a:t/>
            </a:r>
            <a:br>
              <a:rPr lang="en-US" dirty="0" smtClean="0"/>
            </a:br>
            <a:r>
              <a:rPr lang="en-US" dirty="0" smtClean="0"/>
              <a:t>from </a:t>
            </a:r>
            <a:r>
              <a:rPr lang="en-US" dirty="0" smtClean="0"/>
              <a:t>below one for proper </a:t>
            </a:r>
            <a:r>
              <a:rPr lang="en-US" dirty="0" smtClean="0"/>
              <a:t>fractions</a:t>
            </a:r>
            <a:endParaRPr lang="en-CA" dirty="0" smtClean="0"/>
          </a:p>
          <a:p>
            <a:pPr>
              <a:buNone/>
            </a:pPr>
            <a:r>
              <a:rPr lang="en-CA" dirty="0" smtClean="0"/>
              <a:t>	1/6   2/6   3/6  4/6   5/6  </a:t>
            </a:r>
            <a:r>
              <a:rPr lang="en-CA" dirty="0" smtClean="0">
                <a:sym typeface="Wingdings" pitchFamily="2" charset="2"/>
              </a:rPr>
              <a:t>  </a:t>
            </a:r>
            <a:r>
              <a:rPr lang="en-CA" dirty="0" smtClean="0"/>
              <a:t>6/6	</a:t>
            </a:r>
            <a:r>
              <a:rPr lang="en-US" dirty="0" smtClean="0"/>
              <a:t>  </a:t>
            </a:r>
          </a:p>
          <a:p>
            <a:pPr>
              <a:buNone/>
            </a:pPr>
            <a:r>
              <a:rPr lang="en-US" dirty="0" smtClean="0"/>
              <a:t>	</a:t>
            </a:r>
            <a:r>
              <a:rPr lang="en-US" dirty="0" smtClean="0"/>
              <a:t>or from above one for improper fractions</a:t>
            </a:r>
            <a:r>
              <a:rPr lang="en-CA" dirty="0" smtClean="0"/>
              <a:t> </a:t>
            </a:r>
            <a:r>
              <a:rPr lang="en-CA" dirty="0" smtClean="0"/>
              <a:t>10/6    9/6    8/6    7/6   </a:t>
            </a:r>
            <a:r>
              <a:rPr lang="en-CA" dirty="0" smtClean="0">
                <a:sym typeface="Wingdings" pitchFamily="2" charset="2"/>
              </a:rPr>
              <a:t>  6/6</a:t>
            </a:r>
            <a:endParaRPr lang="en-CA" dirty="0" smtClean="0"/>
          </a:p>
        </p:txBody>
      </p:sp>
      <p:sp>
        <p:nvSpPr>
          <p:cNvPr id="7171" name="Title 1"/>
          <p:cNvSpPr>
            <a:spLocks noGrp="1"/>
          </p:cNvSpPr>
          <p:nvPr>
            <p:ph type="title"/>
          </p:nvPr>
        </p:nvSpPr>
        <p:spPr/>
        <p:txBody>
          <a:bodyPr/>
          <a:lstStyle/>
          <a:p>
            <a:r>
              <a:rPr lang="en-CA" smtClean="0"/>
              <a:t>But, we do know that …</a:t>
            </a:r>
          </a:p>
        </p:txBody>
      </p:sp>
      <p:sp>
        <p:nvSpPr>
          <p:cNvPr id="4" name="Slide Number Placeholder 3"/>
          <p:cNvSpPr>
            <a:spLocks noGrp="1"/>
          </p:cNvSpPr>
          <p:nvPr>
            <p:ph type="sldNum" sz="quarter" idx="4294967295"/>
          </p:nvPr>
        </p:nvSpPr>
        <p:spPr>
          <a:xfrm>
            <a:off x="7462838" y="6245225"/>
            <a:ext cx="312737" cy="304800"/>
          </a:xfrm>
        </p:spPr>
        <p:txBody>
          <a:bodyPr/>
          <a:lstStyle/>
          <a:p>
            <a:pP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47688"/>
            <a:ext cx="8229600" cy="1509712"/>
          </a:xfrm>
        </p:spPr>
        <p:txBody>
          <a:bodyPr/>
          <a:lstStyle/>
          <a:p>
            <a:r>
              <a:rPr lang="en-CA" smtClean="0"/>
              <a:t>Myth: </a:t>
            </a:r>
            <a:r>
              <a:rPr lang="en-US" sz="3200" smtClean="0"/>
              <a:t>The best way to accommodate students with learning disabilities is to break a task down into very small steps</a:t>
            </a:r>
            <a:r>
              <a:rPr lang="en-US" smtClean="0"/>
              <a:t>.</a:t>
            </a:r>
            <a:br>
              <a:rPr lang="en-US" smtClean="0"/>
            </a:br>
            <a:endParaRPr lang="en-CA" smtClean="0"/>
          </a:p>
        </p:txBody>
      </p:sp>
      <p:sp>
        <p:nvSpPr>
          <p:cNvPr id="5123" name="Content Placeholder 2"/>
          <p:cNvSpPr>
            <a:spLocks noGrp="1"/>
          </p:cNvSpPr>
          <p:nvPr>
            <p:ph idx="1"/>
          </p:nvPr>
        </p:nvSpPr>
        <p:spPr>
          <a:xfrm>
            <a:off x="457200" y="1828800"/>
            <a:ext cx="8305800" cy="5257800"/>
          </a:xfrm>
        </p:spPr>
        <p:txBody>
          <a:bodyPr/>
          <a:lstStyle/>
          <a:p>
            <a:r>
              <a:rPr lang="en-US" sz="2800" dirty="0" err="1" smtClean="0"/>
              <a:t>CAMPPPer</a:t>
            </a:r>
            <a:r>
              <a:rPr lang="en-US" sz="2800" dirty="0" smtClean="0"/>
              <a:t>:</a:t>
            </a:r>
            <a:br>
              <a:rPr lang="en-US" sz="2800" dirty="0" smtClean="0"/>
            </a:br>
            <a:r>
              <a:rPr lang="en-US" sz="2800" dirty="0" smtClean="0"/>
              <a:t>“</a:t>
            </a:r>
            <a:r>
              <a:rPr lang="en-CA" sz="2800" dirty="0" smtClean="0"/>
              <a:t>Very small steps remove the thinking from the question. The teacher does the thinking to create the steps and the student executes the steps. Students with memory issues (or not) won’t remember the steps next time  - there is no connection to other areas of math for them to fall back on </a:t>
            </a:r>
            <a:r>
              <a:rPr lang="en-CA" sz="2800" dirty="0" smtClean="0"/>
              <a:t>either </a:t>
            </a:r>
            <a:r>
              <a:rPr lang="en-CA" sz="2800" dirty="0" smtClean="0"/>
              <a:t>– just a recipe to follow.”</a:t>
            </a:r>
            <a:r>
              <a:rPr lang="en-US" sz="2800" dirty="0" smtClean="0"/>
              <a:t> </a:t>
            </a:r>
          </a:p>
          <a:p>
            <a:endParaRPr lang="en-CA"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547688"/>
            <a:ext cx="8229600" cy="1509712"/>
          </a:xfrm>
        </p:spPr>
        <p:txBody>
          <a:bodyPr/>
          <a:lstStyle/>
          <a:p>
            <a:r>
              <a:rPr lang="en-CA" smtClean="0"/>
              <a:t>Myth:</a:t>
            </a:r>
            <a:r>
              <a:rPr lang="en-CA" sz="3200" smtClean="0"/>
              <a:t> </a:t>
            </a:r>
            <a:r>
              <a:rPr lang="en-US" sz="3200" smtClean="0"/>
              <a:t>The best way to accommodate students with learning disabilities is to break a task down into very small steps</a:t>
            </a:r>
            <a:r>
              <a:rPr lang="en-US" smtClean="0"/>
              <a:t>.</a:t>
            </a:r>
            <a:br>
              <a:rPr lang="en-US" smtClean="0"/>
            </a:br>
            <a:endParaRPr lang="en-CA" smtClean="0"/>
          </a:p>
        </p:txBody>
      </p:sp>
      <p:sp>
        <p:nvSpPr>
          <p:cNvPr id="6147" name="Content Placeholder 2"/>
          <p:cNvSpPr>
            <a:spLocks noGrp="1"/>
          </p:cNvSpPr>
          <p:nvPr>
            <p:ph idx="1"/>
          </p:nvPr>
        </p:nvSpPr>
        <p:spPr>
          <a:xfrm>
            <a:off x="457200" y="2057400"/>
            <a:ext cx="8305800" cy="5257800"/>
          </a:xfrm>
        </p:spPr>
        <p:txBody>
          <a:bodyPr/>
          <a:lstStyle/>
          <a:p>
            <a:r>
              <a:rPr lang="en-CA" dirty="0" smtClean="0"/>
              <a:t>An Adobe Connect </a:t>
            </a:r>
            <a:r>
              <a:rPr lang="en-CA" dirty="0" err="1" smtClean="0"/>
              <a:t>CAMPPPer</a:t>
            </a:r>
            <a:r>
              <a:rPr lang="en-CA" dirty="0" smtClean="0"/>
              <a:t>:</a:t>
            </a:r>
            <a:br>
              <a:rPr lang="en-CA" dirty="0" smtClean="0"/>
            </a:br>
            <a:r>
              <a:rPr lang="en-CA" sz="2800" dirty="0" smtClean="0"/>
              <a:t>“I </a:t>
            </a:r>
            <a:r>
              <a:rPr lang="en-CA" sz="2800" dirty="0" smtClean="0"/>
              <a:t>think it depends on the students needs, some students as we have learned may have problems decoding or memory issues.  I think it is more about giving the student the resources they need. </a:t>
            </a:r>
            <a:r>
              <a:rPr lang="en-CA" sz="2800" dirty="0" smtClean="0"/>
              <a:t>Also, </a:t>
            </a:r>
            <a:r>
              <a:rPr lang="en-CA" sz="2800" dirty="0" smtClean="0"/>
              <a:t>we saw working with strengths and needs, that is our starting point with the student.”</a:t>
            </a:r>
            <a:r>
              <a:rPr lang="en-US" sz="2800" dirty="0" smtClean="0"/>
              <a:t> </a:t>
            </a:r>
          </a:p>
          <a:p>
            <a:endParaRPr lang="en-CA" dirty="0" smtClean="0"/>
          </a:p>
        </p:txBody>
      </p:sp>
      <p:sp>
        <p:nvSpPr>
          <p:cNvPr id="6148" name="Slide Number Placeholder 3"/>
          <p:cNvSpPr>
            <a:spLocks noGrp="1"/>
          </p:cNvSpPr>
          <p:nvPr>
            <p:ph type="sldNum" sz="quarter" idx="4294967295"/>
          </p:nvPr>
        </p:nvSpPr>
        <p:spPr>
          <a:xfrm>
            <a:off x="7462838" y="6245225"/>
            <a:ext cx="312737" cy="304800"/>
          </a:xfrm>
        </p:spPr>
        <p:txBody>
          <a:bodyPr/>
          <a:lstStyle/>
          <a:p>
            <a:pPr>
              <a:defRPr/>
            </a:pPr>
            <a:endParaRPr lang="en-US" dirty="0"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1905000"/>
            <a:ext cx="8077200" cy="3657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cting Strategically&amp;quot;&quot;/&gt;&lt;property id=&quot;20307&quot; value=&quot;256&quot;/&gt;&lt;/object&gt;&lt;object type=&quot;3&quot; unique_id=&quot;10005&quot;&gt;&lt;property id=&quot;20148&quot; value=&quot;5&quot;/&gt;&lt;property id=&quot;20300&quot; value=&quot;Slide 5 - &amp;quot;What Are Examples of Important Goals?&amp;quot;&quot;/&gt;&lt;property id=&quot;20307&quot; value=&quot;264&quot;/&gt;&lt;/object&gt;&lt;object type=&quot;3&quot; unique_id=&quot;10006&quot;&gt;&lt;property id=&quot;20148&quot; value=&quot;5&quot;/&gt;&lt;property id=&quot;20300&quot; value=&quot;Slide 6 - &amp;quot;Instructional Core&amp;quot;&quot;/&gt;&lt;property id=&quot;20307&quot; value=&quot;257&quot;/&gt;&lt;/object&gt;&lt;object type=&quot;3&quot; unique_id=&quot;10007&quot;&gt;&lt;property id=&quot;20148&quot; value=&quot;5&quot;/&gt;&lt;property id=&quot;20300&quot; value=&quot;Slide 7 - &amp;quot;Ministry Level&amp;quot;&quot;/&gt;&lt;property id=&quot;20307&quot; value=&quot;258&quot;/&gt;&lt;/object&gt;&lt;object type=&quot;3&quot; unique_id=&quot;10009&quot;&gt;&lt;property id=&quot;20148&quot; value=&quot;5&quot;/&gt;&lt;property id=&quot;20300&quot; value=&quot;Slide 8 - &amp;quot;Relative to Post-Secondary Destinations&amp;quot;&quot;/&gt;&lt;property id=&quot;20307&quot; value=&quot;266&quot;/&gt;&lt;/object&gt;&lt;object type=&quot;3&quot; unique_id=&quot;10010&quot;&gt;&lt;property id=&quot;20148&quot; value=&quot;5&quot;/&gt;&lt;property id=&quot;20300&quot; value=&quot;Slide 9 - &amp;quot;Relative to Our Curriculum&amp;quot;&quot;/&gt;&lt;property id=&quot;20307&quot; value=&quot;267&quot;/&gt;&lt;/object&gt;&lt;object type=&quot;3&quot; unique_id=&quot;10011&quot;&gt;&lt;property id=&quot;20148&quot; value=&quot;5&quot;/&gt;&lt;property id=&quot;20300&quot; value=&quot;Slide 10 - &amp;quot;Board Level&amp;quot;&quot;/&gt;&lt;property id=&quot;20307&quot; value=&quot;261&quot;/&gt;&lt;/object&gt;&lt;object type=&quot;3&quot; unique_id=&quot;10012&quot;&gt;&lt;property id=&quot;20148&quot; value=&quot;5&quot;/&gt;&lt;property id=&quot;20300&quot; value=&quot;Slide 12 - &amp;quot;School Level&amp;quot;&quot;/&gt;&lt;property id=&quot;20307&quot; value=&quot;259&quot;/&gt;&lt;/object&gt;&lt;object type=&quot;3&quot; unique_id=&quot;10013&quot;&gt;&lt;property id=&quot;20148&quot; value=&quot;5&quot;/&gt;&lt;property id=&quot;20300&quot; value=&quot;Slide 18 - &amp;quot;Classroom Level&amp;quot;&quot;/&gt;&lt;property id=&quot;20307&quot; value=&quot;260&quot;/&gt;&lt;/object&gt;&lt;object type=&quot;3&quot; unique_id=&quot;10014&quot;&gt;&lt;property id=&quot;20148&quot; value=&quot;5&quot;/&gt;&lt;property id=&quot;20300&quot; value=&quot;Slide 28 - &amp;quot;Learner Level&amp;quot;&quot;/&gt;&lt;property id=&quot;20307&quot; value=&quot;262&quot;/&gt;&lt;/object&gt;&lt;object type=&quot;3&quot; unique_id=&quot;10015&quot;&gt;&lt;property id=&quot;20148&quot; value=&quot;5&quot;/&gt;&lt;property id=&quot;20300&quot; value=&quot;Slide 35&quot;/&gt;&lt;property id=&quot;20307&quot; value=&quot;263&quot;/&gt;&lt;/object&gt;&lt;object type=&quot;3&quot; unique_id=&quot;10100&quot;&gt;&lt;property id=&quot;20148&quot; value=&quot;5&quot;/&gt;&lt;property id=&quot;20300&quot; value=&quot;Slide 3 - &amp;quot;Evidence of Current Reality&amp;quot;&quot;/&gt;&lt;property id=&quot;20307&quot; value=&quot;268&quot;/&gt;&lt;/object&gt;&lt;object type=&quot;3&quot; unique_id=&quot;10101&quot;&gt;&lt;property id=&quot;20148&quot; value=&quot;5&quot;/&gt;&lt;property id=&quot;20300&quot; value=&quot;Slide 4 - &amp;quot;Why Is Current Reality Important?&amp;quot;&quot;/&gt;&lt;property id=&quot;20307&quot; value=&quot;269&quot;/&gt;&lt;/object&gt;&lt;object type=&quot;3&quot; unique_id=&quot;10102&quot;&gt;&lt;property id=&quot;20148&quot; value=&quot;5&quot;/&gt;&lt;property id=&quot;20300&quot; value=&quot;Slide 14 - &amp;quot;Gathering Evidence&amp;quot;&quot;/&gt;&lt;property id=&quot;20307&quot; value=&quot;282&quot;/&gt;&lt;/object&gt;&lt;object type=&quot;3&quot; unique_id=&quot;10103&quot;&gt;&lt;property id=&quot;20148&quot; value=&quot;5&quot;/&gt;&lt;property id=&quot;20300&quot; value=&quot;Slide 15 - &amp;quot;Student Learning Measures&amp;quot;&quot;/&gt;&lt;property id=&quot;20307&quot; value=&quot;283&quot;/&gt;&lt;/object&gt;&lt;object type=&quot;3&quot; unique_id=&quot;10104&quot;&gt;&lt;property id=&quot;20148&quot; value=&quot;5&quot;/&gt;&lt;property id=&quot;20300&quot; value=&quot;Slide 16 - &amp;quot;Measures of Teacher Practice&amp;quot;&quot;/&gt;&lt;property id=&quot;20307&quot; value=&quot;284&quot;/&gt;&lt;/object&gt;&lt;object type=&quot;3&quot; unique_id=&quot;10105&quot;&gt;&lt;property id=&quot;20148&quot; value=&quot;5&quot;/&gt;&lt;property id=&quot;20300&quot; value=&quot;Slide 22 - &amp;quot;Gathering Evidence&amp;quot;&quot;/&gt;&lt;property id=&quot;20307&quot; value=&quot;274&quot;/&gt;&lt;/object&gt;&lt;object type=&quot;3&quot; unique_id=&quot;10106&quot;&gt;&lt;property id=&quot;20148&quot; value=&quot;5&quot;/&gt;&lt;property id=&quot;20300&quot; value=&quot;Slide 23 - &amp;quot;Efficacy&amp;quot;&quot;/&gt;&lt;property id=&quot;20307&quot; value=&quot;275&quot;/&gt;&lt;/object&gt;&lt;object type=&quot;3&quot; unique_id=&quot;10107&quot;&gt;&lt;property id=&quot;20148&quot; value=&quot;5&quot;/&gt;&lt;property id=&quot;20300&quot; value=&quot;Slide 24 - &amp;quot;Content Knowledge for Teaching&amp;quot;&quot;/&gt;&lt;property id=&quot;20307&quot; value=&quot;276&quot;/&gt;&lt;/object&gt;&lt;object type=&quot;3&quot; unique_id=&quot;10108&quot;&gt;&lt;property id=&quot;20148&quot; value=&quot;5&quot;/&gt;&lt;property id=&quot;20300&quot; value=&quot;Slide 25 - &amp;quot;Questioning Behaviours&amp;quot;&quot;/&gt;&lt;property id=&quot;20307&quot; value=&quot;277&quot;/&gt;&lt;/object&gt;&lt;object type=&quot;3&quot; unique_id=&quot;10109&quot;&gt;&lt;property id=&quot;20148&quot; value=&quot;5&quot;/&gt;&lt;property id=&quot;20300&quot; value=&quot;Slide 26 - &amp;quot;Accommodations&amp;quot;&quot;/&gt;&lt;property id=&quot;20307&quot; value=&quot;278&quot;/&gt;&lt;/object&gt;&lt;object type=&quot;3&quot; unique_id=&quot;10110&quot;&gt;&lt;property id=&quot;20148&quot; value=&quot;5&quot;/&gt;&lt;property id=&quot;20300&quot; value=&quot;Slide 27 - &amp;quot;Implementation of Some Strategy&amp;quot;&quot;/&gt;&lt;property id=&quot;20307&quot; value=&quot;279&quot;/&gt;&lt;/object&gt;&lt;object type=&quot;3&quot; unique_id=&quot;10112&quot;&gt;&lt;property id=&quot;20148&quot; value=&quot;5&quot;/&gt;&lt;property id=&quot;20300&quot; value=&quot;Slide 30 - &amp;quot;Assessment of Student Learning&amp;quot;&quot;/&gt;&lt;property id=&quot;20307&quot; value=&quot;281&quot;/&gt;&lt;/object&gt;&lt;object type=&quot;3&quot; unique_id=&quot;10113&quot;&gt;&lt;property id=&quot;20148&quot; value=&quot;5&quot;/&gt;&lt;property id=&quot;20300&quot; value=&quot;Slide 31 - &amp;quot;Gathering Evidence&amp;quot;&quot;/&gt;&lt;property id=&quot;20307&quot; value=&quot;270&quot;/&gt;&lt;/object&gt;&lt;object type=&quot;3&quot; unique_id=&quot;10114&quot;&gt;&lt;property id=&quot;20148&quot; value=&quot;5&quot;/&gt;&lt;property id=&quot;20300&quot; value=&quot;Slide 32 - &amp;quot;Classroom Dynamics&amp;quot;&quot;/&gt;&lt;property id=&quot;20307&quot; value=&quot;271&quot;/&gt;&lt;/object&gt;&lt;object type=&quot;3&quot; unique_id=&quot;10115&quot;&gt;&lt;property id=&quot;20148&quot; value=&quot;5&quot;/&gt;&lt;property id=&quot;20300&quot; value=&quot;Slide 33 - &amp;quot;Engagement Tracking&amp;quot;&quot;/&gt;&lt;property id=&quot;20307&quot; value=&quot;272&quot;/&gt;&lt;/object&gt;&lt;object type=&quot;3&quot; unique_id=&quot;10116&quot;&gt;&lt;property id=&quot;20148&quot; value=&quot;5&quot;/&gt;&lt;property id=&quot;20300&quot; value=&quot;Slide 34 - &amp;quot;Achievement&amp;quot;&quot;/&gt;&lt;property id=&quot;20307&quot; value=&quot;273&quot;/&gt;&lt;/object&gt;&lt;object type=&quot;3&quot; unique_id=&quot;10179&quot;&gt;&lt;property id=&quot;20148&quot; value=&quot;5&quot;/&gt;&lt;property id=&quot;20300&quot; value=&quot;Slide 2 - &amp;quot;Myths&amp;quot;&quot;/&gt;&lt;property id=&quot;20307&quot; value=&quot;291&quot;/&gt;&lt;/object&gt;&lt;object type=&quot;3&quot; unique_id=&quot;10180&quot;&gt;&lt;property id=&quot;20148&quot; value=&quot;5&quot;/&gt;&lt;property id=&quot;20300&quot; value=&quot;Slide 11 - &amp;quot;Myth&amp;quot;&quot;/&gt;&lt;property id=&quot;20307&quot; value=&quot;289&quot;/&gt;&lt;/object&gt;&lt;object type=&quot;3&quot; unique_id=&quot;10181&quot;&gt;&lt;property id=&quot;20148&quot; value=&quot;5&quot;/&gt;&lt;property id=&quot;20300&quot; value=&quot;Slide 13 - &amp;quot;Myth?&amp;quot;&quot;/&gt;&lt;property id=&quot;20307&quot; value=&quot;290&quot;/&gt;&lt;/object&gt;&lt;object type=&quot;3&quot; unique_id=&quot;10182&quot;&gt;&lt;property id=&quot;20148&quot; value=&quot;5&quot;/&gt;&lt;property id=&quot;20300&quot; value=&quot;Slide 17 - &amp;quot;Evidence of Cross Grade and Cross School Collaboration&amp;quot;&quot;/&gt;&lt;property id=&quot;20307&quot; value=&quot;292&quot;/&gt;&lt;/object&gt;&lt;object type=&quot;3&quot; unique_id=&quot;10183&quot;&gt;&lt;property id=&quot;20148&quot; value=&quot;5&quot;/&gt;&lt;property id=&quot;20300&quot; value=&quot;Slide 19 - &amp;quot;Pedagogical Myths&amp;quot;&quot;/&gt;&lt;property id=&quot;20307&quot; value=&quot;287&quot;/&gt;&lt;/object&gt;&lt;object type=&quot;3&quot; unique_id=&quot;10184&quot;&gt;&lt;property id=&quot;20148&quot; value=&quot;5&quot;/&gt;&lt;property id=&quot;20300&quot; value=&quot;Slide 20 - &amp;quot;Assessment Myths?&amp;quot;&quot;/&gt;&lt;property id=&quot;20307&quot; value=&quot;288&quot;/&gt;&lt;/object&gt;&lt;object type=&quot;3&quot; unique_id=&quot;10185&quot;&gt;&lt;property id=&quot;20148&quot; value=&quot;5&quot;/&gt;&lt;property id=&quot;20300&quot; value=&quot;Slide 21&quot;/&gt;&lt;property id=&quot;20307&quot; value=&quot;285&quot;/&gt;&lt;/object&gt;&lt;object type=&quot;3&quot; unique_id=&quot;10186&quot;&gt;&lt;property id=&quot;20148&quot; value=&quot;5&quot;/&gt;&lt;property id=&quot;20300&quot; value=&quot;Slide 29 - &amp;quot;Myths&amp;quot;&quot;/&gt;&lt;property id=&quot;20307&quot; value=&quot;286&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6340</TotalTime>
  <Words>2398</Words>
  <Application>Microsoft Office PowerPoint</Application>
  <PresentationFormat>On-screen Show (4:3)</PresentationFormat>
  <Paragraphs>357</Paragraphs>
  <Slides>52</Slides>
  <Notes>30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58" baseType="lpstr">
      <vt:lpstr>Arial</vt:lpstr>
      <vt:lpstr>ヒラギノ角ゴ ProN W3</vt:lpstr>
      <vt:lpstr>Wingdings</vt:lpstr>
      <vt:lpstr>2_Default Design</vt:lpstr>
      <vt:lpstr>Microsoft Equation 3.0</vt:lpstr>
      <vt:lpstr>Microsoft Office Word Document</vt:lpstr>
      <vt:lpstr>Math Myths</vt:lpstr>
      <vt:lpstr>Myths</vt:lpstr>
      <vt:lpstr>Myth: The closer together the numerator and denominator of a fraction are, the bigger the fraction.</vt:lpstr>
      <vt:lpstr>Clarifying - Fractions Can be Greater Than 1.</vt:lpstr>
      <vt:lpstr>Clarifying - Fractions Can be Greater Than 1</vt:lpstr>
      <vt:lpstr>Clarifying Simple Fractions</vt:lpstr>
      <vt:lpstr>But, we do know that …</vt:lpstr>
      <vt:lpstr>Myth: The best way to accommodate students with learning disabilities is to break a task down into very small steps. </vt:lpstr>
      <vt:lpstr>Myth: The best way to accommodate students with learning disabilities is to break a task down into very small steps. </vt:lpstr>
      <vt:lpstr>But, we do know that …</vt:lpstr>
      <vt:lpstr>Myth: Focusing on instructional strategies during professional learning will naturally provide opportunities for deepening specialized content knowledge for teaching mathematics. </vt:lpstr>
      <vt:lpstr>But, we do know that …</vt:lpstr>
      <vt:lpstr>Myth:  Open questions cannot be marked                objectively. </vt:lpstr>
      <vt:lpstr>Myth: Fractions are always parts of a whole. </vt:lpstr>
      <vt:lpstr>More Work Needed - Fractions are always parts of a whole. </vt:lpstr>
      <vt:lpstr>We Can Say</vt:lpstr>
      <vt:lpstr>Slide 17</vt:lpstr>
      <vt:lpstr>Myth: A mathematics topic e.g., Fractions can be taught effectively over a period of time rather than in a concentrated timeframe. </vt:lpstr>
      <vt:lpstr>Myth: Using a blend of observation, conversation, and product is a viable way to collect Assessment of Learning data. </vt:lpstr>
      <vt:lpstr>Myth: All lessons should be 3-part lessons </vt:lpstr>
      <vt:lpstr>MATCH  Template</vt:lpstr>
      <vt:lpstr>MATCH  Template</vt:lpstr>
      <vt:lpstr>MATCH  Template</vt:lpstr>
      <vt:lpstr>MATCH  Template</vt:lpstr>
      <vt:lpstr>Three-Part Lesson Designs</vt:lpstr>
      <vt:lpstr>How Do Accommodations Connect?</vt:lpstr>
      <vt:lpstr>How Does Questioning Connect?</vt:lpstr>
      <vt:lpstr>Acting Strategically</vt:lpstr>
      <vt:lpstr>Why Is Current Reality Important?</vt:lpstr>
      <vt:lpstr>Evidence of Current Reality</vt:lpstr>
      <vt:lpstr>What Are Examples of Important Goals?</vt:lpstr>
      <vt:lpstr>Important at the Learner Level</vt:lpstr>
      <vt:lpstr>Student Learning Measures</vt:lpstr>
      <vt:lpstr>Monitoring Engagement </vt:lpstr>
      <vt:lpstr>Engagement Form – Jim Knight</vt:lpstr>
      <vt:lpstr>Important at the Classroom Level </vt:lpstr>
      <vt:lpstr>Measures of Teacher Practice</vt:lpstr>
      <vt:lpstr>Posing Questions to Evoke and Expose Thinking</vt:lpstr>
      <vt:lpstr>At CAMPPP</vt:lpstr>
      <vt:lpstr>Your Actions</vt:lpstr>
      <vt:lpstr>Your 2012-13 School Year</vt:lpstr>
      <vt:lpstr>Important at the Board Level</vt:lpstr>
      <vt:lpstr>Important at the School Level </vt:lpstr>
      <vt:lpstr>School and System Evidence </vt:lpstr>
      <vt:lpstr>School and System Actions</vt:lpstr>
      <vt:lpstr>Important at the Ministry Level </vt:lpstr>
      <vt:lpstr>Important at the Ministry Level </vt:lpstr>
      <vt:lpstr>Important at the Ministry Level </vt:lpstr>
      <vt:lpstr>www.mathies.ca</vt:lpstr>
      <vt:lpstr>Slide 50</vt:lpstr>
      <vt:lpstr>Slide 51</vt:lpstr>
      <vt:lpstr>Keep Connected</vt:lpstr>
    </vt:vector>
  </TitlesOfParts>
  <Company>Near North DSB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Strategically</dc:title>
  <dc:creator>Myrna Ingalls</dc:creator>
  <cp:lastModifiedBy>Myrna</cp:lastModifiedBy>
  <cp:revision>40</cp:revision>
  <dcterms:created xsi:type="dcterms:W3CDTF">2012-05-24T13:11:40Z</dcterms:created>
  <dcterms:modified xsi:type="dcterms:W3CDTF">2012-07-27T13:06:59Z</dcterms:modified>
</cp:coreProperties>
</file>